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84" r:id="rId5"/>
    <p:sldId id="259" r:id="rId6"/>
    <p:sldId id="260" r:id="rId7"/>
    <p:sldId id="261" r:id="rId8"/>
    <p:sldId id="262" r:id="rId9"/>
    <p:sldId id="263" r:id="rId10"/>
    <p:sldId id="271" r:id="rId11"/>
    <p:sldId id="272" r:id="rId12"/>
    <p:sldId id="273" r:id="rId13"/>
    <p:sldId id="264" r:id="rId14"/>
    <p:sldId id="278" r:id="rId15"/>
    <p:sldId id="280" r:id="rId16"/>
    <p:sldId id="281" r:id="rId17"/>
    <p:sldId id="282" r:id="rId18"/>
    <p:sldId id="283" r:id="rId19"/>
    <p:sldId id="265" r:id="rId20"/>
    <p:sldId id="266" r:id="rId21"/>
    <p:sldId id="267" r:id="rId22"/>
    <p:sldId id="268" r:id="rId23"/>
    <p:sldId id="269" r:id="rId24"/>
    <p:sldId id="270" r:id="rId25"/>
    <p:sldId id="275" r:id="rId26"/>
    <p:sldId id="276" r:id="rId27"/>
    <p:sldId id="277" r:id="rId28"/>
    <p:sldId id="274"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CF54C30-DCD3-4A8A-B7DA-6A64695E08DB}" type="datetimeFigureOut">
              <a:rPr lang="en-US" smtClean="0"/>
              <a:pPr/>
              <a:t>7/29/2023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F54C30-DCD3-4A8A-B7DA-6A64695E08DB}" type="datetimeFigureOut">
              <a:rPr lang="en-US" smtClean="0"/>
              <a:pPr/>
              <a:t>7/29/2023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F54C30-DCD3-4A8A-B7DA-6A64695E08DB}" type="datetimeFigureOut">
              <a:rPr lang="en-US" smtClean="0"/>
              <a:pPr/>
              <a:t>7/29/2023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F54C30-DCD3-4A8A-B7DA-6A64695E08DB}" type="datetimeFigureOut">
              <a:rPr lang="en-US" smtClean="0"/>
              <a:pPr/>
              <a:t>7/29/2023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F54C30-DCD3-4A8A-B7DA-6A64695E08DB}" type="datetimeFigureOut">
              <a:rPr lang="en-US" smtClean="0"/>
              <a:pPr/>
              <a:t>7/29/2023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F54C30-DCD3-4A8A-B7DA-6A64695E08DB}" type="datetimeFigureOut">
              <a:rPr lang="en-US" smtClean="0"/>
              <a:pPr/>
              <a:t>7/29/2023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F54C30-DCD3-4A8A-B7DA-6A64695E08DB}" type="datetimeFigureOut">
              <a:rPr lang="en-US" smtClean="0"/>
              <a:pPr/>
              <a:t>7/29/2023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F54C30-DCD3-4A8A-B7DA-6A64695E08DB}" type="datetimeFigureOut">
              <a:rPr lang="en-US" smtClean="0"/>
              <a:pPr/>
              <a:t>7/29/2023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F54C30-DCD3-4A8A-B7DA-6A64695E08DB}" type="datetimeFigureOut">
              <a:rPr lang="en-US" smtClean="0"/>
              <a:pPr/>
              <a:t>7/29/2023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F54C30-DCD3-4A8A-B7DA-6A64695E08DB}" type="datetimeFigureOut">
              <a:rPr lang="en-US" smtClean="0"/>
              <a:pPr/>
              <a:t>7/29/2023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F54C30-DCD3-4A8A-B7DA-6A64695E08DB}" type="datetimeFigureOut">
              <a:rPr lang="en-US" smtClean="0"/>
              <a:pPr/>
              <a:t>7/29/2023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EA60C9-94DD-4475-9F2C-7A7C61CCC56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F54C30-DCD3-4A8A-B7DA-6A64695E08DB}" type="datetimeFigureOut">
              <a:rPr lang="en-US" smtClean="0"/>
              <a:pPr/>
              <a:t>7/29/2023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EA60C9-94DD-4475-9F2C-7A7C61CCC56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knowledgehut.com/blog/others/what-is-marketing"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7200" dirty="0" smtClean="0">
                <a:solidFill>
                  <a:srgbClr val="C00000"/>
                </a:solidFill>
              </a:rPr>
              <a:t>COMMUNICATION</a:t>
            </a:r>
            <a:endParaRPr lang="en-US" sz="7200" dirty="0">
              <a:solidFill>
                <a:srgbClr val="C00000"/>
              </a:solidFill>
            </a:endParaRPr>
          </a:p>
        </p:txBody>
      </p:sp>
      <p:sp>
        <p:nvSpPr>
          <p:cNvPr id="3" name="Subtitle 2"/>
          <p:cNvSpPr>
            <a:spLocks noGrp="1"/>
          </p:cNvSpPr>
          <p:nvPr>
            <p:ph type="subTitle" idx="1"/>
          </p:nvPr>
        </p:nvSpPr>
        <p:spPr>
          <a:xfrm>
            <a:off x="228600" y="5638800"/>
            <a:ext cx="2590800" cy="533400"/>
          </a:xfrm>
        </p:spPr>
        <p:txBody>
          <a:bodyPr>
            <a:normAutofit fontScale="92500" lnSpcReduction="10000"/>
          </a:bodyPr>
          <a:lstStyle/>
          <a:p>
            <a:r>
              <a:rPr lang="en-US" dirty="0" smtClean="0">
                <a:solidFill>
                  <a:srgbClr val="002060"/>
                </a:solidFill>
              </a:rPr>
              <a:t>:- </a:t>
            </a:r>
            <a:r>
              <a:rPr lang="en-US" dirty="0" err="1" smtClean="0">
                <a:solidFill>
                  <a:srgbClr val="002060"/>
                </a:solidFill>
              </a:rPr>
              <a:t>Manoj</a:t>
            </a:r>
            <a:r>
              <a:rPr lang="en-US" dirty="0" smtClean="0">
                <a:solidFill>
                  <a:srgbClr val="002060"/>
                </a:solidFill>
              </a:rPr>
              <a:t> Kumar</a:t>
            </a:r>
            <a:endParaRPr lang="en-US" dirty="0">
              <a:solidFill>
                <a:srgbClr val="00206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143000"/>
          </a:xfrm>
        </p:spPr>
        <p:txBody>
          <a:bodyPr/>
          <a:lstStyle/>
          <a:p>
            <a:pPr algn="l"/>
            <a:r>
              <a:rPr lang="en-US" b="1" u="sng" dirty="0" smtClean="0"/>
              <a:t>Communication</a:t>
            </a:r>
            <a:r>
              <a:rPr lang="en-US" b="1" dirty="0" smtClean="0"/>
              <a:t> ?</a:t>
            </a:r>
            <a:endParaRPr lang="en-US" b="1" dirty="0"/>
          </a:p>
        </p:txBody>
      </p:sp>
      <p:sp>
        <p:nvSpPr>
          <p:cNvPr id="3" name="Content Placeholder 2"/>
          <p:cNvSpPr>
            <a:spLocks noGrp="1"/>
          </p:cNvSpPr>
          <p:nvPr>
            <p:ph idx="1"/>
          </p:nvPr>
        </p:nvSpPr>
        <p:spPr>
          <a:xfrm>
            <a:off x="381000" y="1371600"/>
            <a:ext cx="8229600" cy="4876800"/>
          </a:xfrm>
        </p:spPr>
        <p:txBody>
          <a:bodyPr>
            <a:normAutofit fontScale="85000" lnSpcReduction="10000"/>
          </a:bodyPr>
          <a:lstStyle/>
          <a:p>
            <a:r>
              <a:rPr lang="en-US" dirty="0" smtClean="0"/>
              <a:t>Communication is an </a:t>
            </a:r>
            <a:r>
              <a:rPr lang="en-US" b="1" dirty="0" smtClean="0"/>
              <a:t>inseparable aspect </a:t>
            </a:r>
            <a:r>
              <a:rPr lang="en-US" dirty="0" smtClean="0"/>
              <a:t>of daily life and we cannot live without communicating with anyone. Communication can take place in both ways; </a:t>
            </a:r>
            <a:r>
              <a:rPr lang="en-US" b="1" dirty="0" smtClean="0"/>
              <a:t>either in-person communication</a:t>
            </a:r>
            <a:r>
              <a:rPr lang="en-US" dirty="0" smtClean="0"/>
              <a:t> or communication through various </a:t>
            </a:r>
            <a:r>
              <a:rPr lang="en-US" dirty="0" smtClean="0"/>
              <a:t>digital / </a:t>
            </a:r>
            <a:r>
              <a:rPr lang="en-US" b="1" dirty="0" smtClean="0"/>
              <a:t>social </a:t>
            </a:r>
            <a:r>
              <a:rPr lang="en-US" b="1" dirty="0" smtClean="0"/>
              <a:t>media platforms</a:t>
            </a:r>
            <a:r>
              <a:rPr lang="en-US" dirty="0" smtClean="0"/>
              <a:t>. </a:t>
            </a:r>
            <a:endParaRPr lang="en-US" dirty="0" smtClean="0"/>
          </a:p>
          <a:p>
            <a:endParaRPr lang="en-US" dirty="0" smtClean="0"/>
          </a:p>
          <a:p>
            <a:r>
              <a:rPr lang="en-US" dirty="0" smtClean="0"/>
              <a:t>However</a:t>
            </a:r>
            <a:r>
              <a:rPr lang="en-US" b="1" dirty="0" smtClean="0"/>
              <a:t>, effective communication </a:t>
            </a:r>
            <a:r>
              <a:rPr lang="en-US" dirty="0" smtClean="0"/>
              <a:t>is something that you need to know for various </a:t>
            </a:r>
            <a:r>
              <a:rPr lang="en-US" dirty="0" smtClean="0"/>
              <a:t>business or job  </a:t>
            </a:r>
            <a:r>
              <a:rPr lang="en-US" dirty="0" smtClean="0"/>
              <a:t>purposes. As we communicate with </a:t>
            </a:r>
            <a:r>
              <a:rPr lang="en-US" b="1" dirty="0" smtClean="0"/>
              <a:t>innumerable people daily</a:t>
            </a:r>
            <a:r>
              <a:rPr lang="en-US" dirty="0" smtClean="0"/>
              <a:t>, we do not know </a:t>
            </a:r>
            <a:r>
              <a:rPr lang="en-US" b="1" dirty="0" smtClean="0"/>
              <a:t>what is the percentage of communication </a:t>
            </a:r>
            <a:r>
              <a:rPr lang="en-US" dirty="0" smtClean="0"/>
              <a:t>and </a:t>
            </a:r>
            <a:r>
              <a:rPr lang="en-US" b="1" dirty="0" smtClean="0"/>
              <a:t>how well it reaches</a:t>
            </a:r>
            <a:r>
              <a:rPr lang="en-US" dirty="0" smtClean="0"/>
              <a:t> the desired audience.</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762000"/>
          </a:xfrm>
        </p:spPr>
        <p:txBody>
          <a:bodyPr>
            <a:normAutofit fontScale="90000"/>
          </a:bodyPr>
          <a:lstStyle/>
          <a:p>
            <a:pPr algn="l"/>
            <a:r>
              <a:rPr lang="en-US" b="1" dirty="0" smtClean="0"/>
              <a:t>What is Effective Communication?</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endParaRPr lang="en-US" dirty="0"/>
          </a:p>
          <a:p>
            <a:endParaRPr lang="en-US" dirty="0"/>
          </a:p>
        </p:txBody>
      </p:sp>
      <p:sp>
        <p:nvSpPr>
          <p:cNvPr id="24577" name="Rectangle 1"/>
          <p:cNvSpPr>
            <a:spLocks noChangeArrowheads="1"/>
          </p:cNvSpPr>
          <p:nvPr/>
        </p:nvSpPr>
        <p:spPr bwMode="auto">
          <a:xfrm>
            <a:off x="228600" y="914400"/>
            <a:ext cx="845820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Effective</a:t>
            </a:r>
            <a:r>
              <a:rPr kumimoji="0" lang="en-US" sz="28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 communication definition is-  </a:t>
            </a:r>
            <a:r>
              <a:rPr kumimoji="0" lang="en-US" sz="2800" b="1"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the process </a:t>
            </a:r>
            <a:r>
              <a:rPr kumimoji="0" lang="en-US" sz="28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of exchanging or transmitting </a:t>
            </a:r>
            <a:r>
              <a:rPr kumimoji="0" lang="en-US" sz="2800" b="1"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ideas, information, thoughts, knowledge, data, opinion</a:t>
            </a:r>
            <a:r>
              <a:rPr kumimoji="0" lang="en-US" sz="28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 or </a:t>
            </a:r>
            <a:r>
              <a:rPr kumimoji="0" lang="en-US" sz="2800" b="1"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messages </a:t>
            </a:r>
            <a:r>
              <a:rPr kumimoji="0" lang="en-US" sz="28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from the sender through a selected </a:t>
            </a:r>
            <a:r>
              <a:rPr kumimoji="0" lang="en-US" sz="2800" b="1"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method or channel </a:t>
            </a:r>
            <a:r>
              <a:rPr kumimoji="0" lang="en-US" sz="28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to the </a:t>
            </a:r>
            <a:r>
              <a:rPr kumimoji="0" lang="en-US" sz="2800" b="1"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receiver</a:t>
            </a:r>
            <a:r>
              <a:rPr kumimoji="0" lang="en-US" sz="28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 with a purpose that can be </a:t>
            </a:r>
            <a:r>
              <a:rPr kumimoji="0" lang="en-US" sz="2800" b="1"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understood with clarity</a:t>
            </a:r>
            <a:r>
              <a:rPr kumimoji="0" lang="en-US" sz="28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lang="en-US" sz="2800" dirty="0" smtClean="0">
              <a:solidFill>
                <a:srgbClr val="231F20"/>
              </a:solidFill>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The process </a:t>
            </a:r>
            <a:r>
              <a:rPr kumimoji="0" lang="en-US" sz="28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of effective communication makes both the sandal and receiver </a:t>
            </a:r>
            <a:r>
              <a:rPr kumimoji="0" lang="en-US" sz="2800" b="1"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satisfied</a:t>
            </a:r>
            <a:r>
              <a:rPr kumimoji="0" lang="en-US" sz="28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 It is a </a:t>
            </a:r>
            <a:r>
              <a:rPr kumimoji="0" lang="en-US" sz="2800" b="1"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cyclic process</a:t>
            </a:r>
            <a:r>
              <a:rPr kumimoji="0" lang="en-US" sz="28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 that </a:t>
            </a:r>
            <a:r>
              <a:rPr kumimoji="0" lang="en-US" sz="2800" b="1"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starts with the sender </a:t>
            </a:r>
            <a:r>
              <a:rPr kumimoji="0" lang="en-US" sz="28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and also </a:t>
            </a:r>
            <a:r>
              <a:rPr kumimoji="0" lang="en-US" sz="2800" b="1"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ends with the sender</a:t>
            </a:r>
            <a:r>
              <a:rPr kumimoji="0" lang="en-US" sz="28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 as the sender receives a response or </a:t>
            </a:r>
            <a:r>
              <a:rPr kumimoji="0" lang="en-US" sz="2800" b="1"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feedback </a:t>
            </a:r>
            <a:r>
              <a:rPr kumimoji="0" lang="en-US" sz="28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from the receiver.</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smtClean="0"/>
              <a:t>Why is Effective Communication Important in Business</a:t>
            </a:r>
            <a:r>
              <a:rPr lang="en-US" b="1" dirty="0" smtClean="0"/>
              <a:t>?</a:t>
            </a:r>
          </a:p>
          <a:p>
            <a:endParaRPr lang="en-US" dirty="0" smtClean="0"/>
          </a:p>
          <a:p>
            <a:pPr>
              <a:buNone/>
            </a:pPr>
            <a:r>
              <a:rPr lang="en-US" dirty="0" smtClean="0"/>
              <a:t>The tricky part about effective communication is whether what we are trying to say is exactly understood by the receiver or not. </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228600" y="533400"/>
            <a:ext cx="8305800" cy="53553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Communication can occur in multiple forms in various ways. </a:t>
            </a:r>
          </a:p>
          <a:p>
            <a:pPr marL="0" marR="0" lvl="0" indent="0" algn="l" defTabSz="914400" rtl="0" eaLnBrk="1" fontAlgn="base" latinLnBrk="0" hangingPunct="1">
              <a:lnSpc>
                <a:spcPct val="100000"/>
              </a:lnSpc>
              <a:spcBef>
                <a:spcPct val="0"/>
              </a:spcBef>
              <a:spcAft>
                <a:spcPct val="0"/>
              </a:spcAft>
              <a:buClrTx/>
              <a:buSzTx/>
              <a:buFontTx/>
              <a:buNone/>
              <a:tabLst/>
            </a:pPr>
            <a:endParaRPr lang="en-US" sz="3600" dirty="0" smtClean="0">
              <a:solidFill>
                <a:srgbClr val="231F20"/>
              </a:solidFill>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The different forms of communication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dirty="0" smtClean="0">
                <a:ln>
                  <a:noFill/>
                </a:ln>
                <a:solidFill>
                  <a:srgbClr val="231F20"/>
                </a:solidFill>
                <a:effectLst/>
                <a:latin typeface="Calibri"/>
                <a:ea typeface="Times New Roman" pitchFamily="18" charset="0"/>
                <a:cs typeface="Arial" pitchFamily="34" charset="0"/>
              </a:rPr>
              <a:t> </a:t>
            </a: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a:p>
            <a:pPr lvl="1" eaLnBrk="0" fontAlgn="base" hangingPunct="0">
              <a:spcBef>
                <a:spcPct val="0"/>
              </a:spcBef>
              <a:spcAft>
                <a:spcPct val="0"/>
              </a:spcAft>
              <a:buFontTx/>
              <a:buChar char="•"/>
            </a:pPr>
            <a:r>
              <a:rPr kumimoji="0" lang="en-US" sz="3600" b="0" i="0" u="none" strike="noStrike" cap="none" normalizeH="0" baseline="0" dirty="0" smtClean="0">
                <a:ln>
                  <a:noFill/>
                </a:ln>
                <a:solidFill>
                  <a:srgbClr val="000000"/>
                </a:solidFill>
                <a:effectLst/>
                <a:latin typeface="unset"/>
                <a:ea typeface="Times New Roman" pitchFamily="18" charset="0"/>
                <a:cs typeface="Arial" pitchFamily="34" charset="0"/>
              </a:rPr>
              <a:t>Verbal communication</a:t>
            </a:r>
            <a:r>
              <a:rPr kumimoji="0" lang="en-US" sz="3600" b="0" i="0" u="none" strike="noStrike" cap="none" normalizeH="0" baseline="0" dirty="0" smtClean="0">
                <a:ln>
                  <a:noFill/>
                </a:ln>
                <a:solidFill>
                  <a:srgbClr val="000000"/>
                </a:solidFill>
                <a:effectLst/>
                <a:latin typeface="Calibri"/>
                <a:ea typeface="Times New Roman" pitchFamily="18" charset="0"/>
                <a:cs typeface="Arial" pitchFamily="34" charset="0"/>
              </a:rPr>
              <a:t> </a:t>
            </a:r>
            <a:endParaRPr kumimoji="0" lang="en-US" sz="36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endParaRPr>
          </a:p>
          <a:p>
            <a:pPr lvl="1" eaLnBrk="0" fontAlgn="base" hangingPunct="0">
              <a:spcBef>
                <a:spcPct val="0"/>
              </a:spcBef>
              <a:spcAft>
                <a:spcPct val="0"/>
              </a:spcAft>
              <a:buFontTx/>
              <a:buChar char="•"/>
            </a:pPr>
            <a:r>
              <a:rPr kumimoji="0" lang="en-US" sz="3600" b="0" i="0" u="none" strike="noStrike" cap="none" normalizeH="0" baseline="0" dirty="0" smtClean="0">
                <a:ln>
                  <a:noFill/>
                </a:ln>
                <a:solidFill>
                  <a:srgbClr val="000000"/>
                </a:solidFill>
                <a:effectLst/>
                <a:latin typeface="unset"/>
                <a:ea typeface="Times New Roman" pitchFamily="18" charset="0"/>
                <a:cs typeface="Arial" pitchFamily="34" charset="0"/>
              </a:rPr>
              <a:t>Non-verbal communication</a:t>
            </a:r>
            <a:r>
              <a:rPr kumimoji="0" lang="en-US" sz="3600" b="0" i="0" u="none" strike="noStrike" cap="none" normalizeH="0" baseline="0" dirty="0" smtClean="0">
                <a:ln>
                  <a:noFill/>
                </a:ln>
                <a:solidFill>
                  <a:srgbClr val="000000"/>
                </a:solidFill>
                <a:effectLst/>
                <a:latin typeface="Calibri"/>
                <a:ea typeface="Times New Roman" pitchFamily="18" charset="0"/>
                <a:cs typeface="Arial" pitchFamily="34" charset="0"/>
              </a:rPr>
              <a:t> </a:t>
            </a:r>
            <a:endParaRPr kumimoji="0" lang="en-US" sz="36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endParaRPr>
          </a:p>
          <a:p>
            <a:pPr lvl="1" eaLnBrk="0" fontAlgn="base" hangingPunct="0">
              <a:spcBef>
                <a:spcPct val="0"/>
              </a:spcBef>
              <a:spcAft>
                <a:spcPct val="0"/>
              </a:spcAft>
              <a:buFontTx/>
              <a:buChar char="•"/>
            </a:pPr>
            <a:r>
              <a:rPr kumimoji="0" lang="en-US" sz="3600" b="0" i="0" u="none" strike="noStrike" cap="none" normalizeH="0" baseline="0" dirty="0" smtClean="0">
                <a:ln>
                  <a:noFill/>
                </a:ln>
                <a:solidFill>
                  <a:srgbClr val="000000"/>
                </a:solidFill>
                <a:effectLst/>
                <a:latin typeface="unset"/>
                <a:ea typeface="Times New Roman" pitchFamily="18" charset="0"/>
                <a:cs typeface="Arial" pitchFamily="34" charset="0"/>
              </a:rPr>
              <a:t>Written communication</a:t>
            </a:r>
            <a:r>
              <a:rPr kumimoji="0" lang="en-US" sz="3600" b="0" i="0" u="none" strike="noStrike" cap="none" normalizeH="0" baseline="0" dirty="0" smtClean="0">
                <a:ln>
                  <a:noFill/>
                </a:ln>
                <a:solidFill>
                  <a:srgbClr val="000000"/>
                </a:solidFill>
                <a:effectLst/>
                <a:latin typeface="Calibri"/>
                <a:ea typeface="Times New Roman" pitchFamily="18" charset="0"/>
                <a:cs typeface="Arial" pitchFamily="34" charset="0"/>
              </a:rPr>
              <a:t> </a:t>
            </a:r>
            <a:endParaRPr kumimoji="0" lang="en-US" sz="36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endParaRPr>
          </a:p>
          <a:p>
            <a:pPr lvl="1" eaLnBrk="0" fontAlgn="base" hangingPunct="0">
              <a:spcBef>
                <a:spcPct val="0"/>
              </a:spcBef>
              <a:spcAft>
                <a:spcPct val="0"/>
              </a:spcAft>
              <a:buFontTx/>
              <a:buChar char="•"/>
            </a:pPr>
            <a:r>
              <a:rPr kumimoji="0" lang="en-US" sz="3600" b="0" i="0" u="none" strike="noStrike" cap="none" normalizeH="0" baseline="0" dirty="0" smtClean="0">
                <a:ln>
                  <a:noFill/>
                </a:ln>
                <a:solidFill>
                  <a:srgbClr val="000000"/>
                </a:solidFill>
                <a:effectLst/>
                <a:latin typeface="unset"/>
                <a:ea typeface="Times New Roman" pitchFamily="18" charset="0"/>
                <a:cs typeface="Arial" pitchFamily="34" charset="0"/>
              </a:rPr>
              <a:t>Visual communication</a:t>
            </a:r>
            <a:r>
              <a:rPr kumimoji="0" lang="en-US" sz="3600" b="0" i="0" u="none" strike="noStrike" cap="none" normalizeH="0" baseline="0" dirty="0" smtClean="0">
                <a:ln>
                  <a:noFill/>
                </a:ln>
                <a:solidFill>
                  <a:srgbClr val="000000"/>
                </a:solidFill>
                <a:effectLst/>
                <a:latin typeface="Calibri"/>
                <a:ea typeface="Times New Roman" pitchFamily="18" charset="0"/>
                <a:cs typeface="Arial" pitchFamily="34" charset="0"/>
              </a:rPr>
              <a:t> </a:t>
            </a: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400800"/>
          </a:xfrm>
        </p:spPr>
        <p:txBody>
          <a:bodyPr>
            <a:noAutofit/>
          </a:bodyPr>
          <a:lstStyle/>
          <a:p>
            <a:r>
              <a:rPr lang="en-US" sz="4400" dirty="0" smtClean="0"/>
              <a:t>T</a:t>
            </a:r>
            <a:r>
              <a:rPr lang="en-US" sz="2400" dirty="0" smtClean="0"/>
              <a:t>hese </a:t>
            </a:r>
            <a:r>
              <a:rPr lang="en-US" sz="2400" dirty="0" smtClean="0"/>
              <a:t>forms of communication can take place </a:t>
            </a:r>
            <a:r>
              <a:rPr lang="en-US" sz="2400" b="1" dirty="0" smtClean="0"/>
              <a:t>in person, over the phone</a:t>
            </a:r>
            <a:r>
              <a:rPr lang="en-US" sz="2400" dirty="0" smtClean="0"/>
              <a:t>, or through </a:t>
            </a:r>
            <a:r>
              <a:rPr lang="en-US" sz="2400" b="1" dirty="0" smtClean="0"/>
              <a:t>various digital platforms</a:t>
            </a:r>
            <a:r>
              <a:rPr lang="en-US" sz="2400" dirty="0" smtClean="0"/>
              <a:t>. </a:t>
            </a:r>
            <a:endParaRPr lang="en-US" sz="2400" dirty="0" smtClean="0"/>
          </a:p>
          <a:p>
            <a:endParaRPr lang="en-US" sz="2400" dirty="0" smtClean="0"/>
          </a:p>
          <a:p>
            <a:r>
              <a:rPr lang="en-US" sz="2400" dirty="0" smtClean="0"/>
              <a:t>While </a:t>
            </a:r>
            <a:r>
              <a:rPr lang="en-US" sz="2400" dirty="0" smtClean="0"/>
              <a:t>the effectiveness of your communication can vary, it affects your professional area in various ways. </a:t>
            </a:r>
            <a:r>
              <a:rPr lang="en-US" sz="2400" b="1" dirty="0" smtClean="0"/>
              <a:t>The more effective</a:t>
            </a:r>
            <a:r>
              <a:rPr lang="en-US" sz="2400" dirty="0" smtClean="0"/>
              <a:t> your </a:t>
            </a:r>
            <a:r>
              <a:rPr lang="en-US" sz="2400" b="1" dirty="0" smtClean="0"/>
              <a:t>communication will be</a:t>
            </a:r>
            <a:r>
              <a:rPr lang="en-US" sz="2400" dirty="0" smtClean="0"/>
              <a:t>, the more </a:t>
            </a:r>
            <a:r>
              <a:rPr lang="en-US" sz="2400" b="1" dirty="0" smtClean="0"/>
              <a:t>you will be good at your work and personal aspects</a:t>
            </a:r>
            <a:r>
              <a:rPr lang="en-US" sz="2400" b="1" dirty="0" smtClean="0"/>
              <a:t>.</a:t>
            </a:r>
          </a:p>
          <a:p>
            <a:endParaRPr lang="en-US" sz="2400" dirty="0" smtClean="0"/>
          </a:p>
          <a:p>
            <a:r>
              <a:rPr lang="en-US" sz="2400" dirty="0" smtClean="0"/>
              <a:t>Although it is </a:t>
            </a:r>
            <a:r>
              <a:rPr lang="en-US" sz="2400" b="1" dirty="0" smtClean="0"/>
              <a:t>difficult to measure </a:t>
            </a:r>
            <a:r>
              <a:rPr lang="en-US" sz="2400" dirty="0" smtClean="0"/>
              <a:t>the </a:t>
            </a:r>
            <a:r>
              <a:rPr lang="en-US" sz="2400" b="1" dirty="0" smtClean="0"/>
              <a:t>effectiveness</a:t>
            </a:r>
            <a:r>
              <a:rPr lang="en-US" sz="2400" dirty="0" smtClean="0"/>
              <a:t> of your communication, you can </a:t>
            </a:r>
            <a:r>
              <a:rPr lang="en-US" sz="2400" b="1" dirty="0" smtClean="0"/>
              <a:t>feel or see </a:t>
            </a:r>
            <a:r>
              <a:rPr lang="en-US" sz="2400" dirty="0" smtClean="0"/>
              <a:t>its </a:t>
            </a:r>
            <a:r>
              <a:rPr lang="en-US" sz="2400" b="1" dirty="0" smtClean="0"/>
              <a:t>impact</a:t>
            </a:r>
            <a:r>
              <a:rPr lang="en-US" sz="2400" dirty="0" smtClean="0"/>
              <a:t> on your work. According to the reports from a survey conducted in the USA and UK where almost </a:t>
            </a:r>
            <a:r>
              <a:rPr lang="en-US" sz="2400" b="1" dirty="0" smtClean="0"/>
              <a:t>1 </a:t>
            </a:r>
            <a:r>
              <a:rPr lang="en-US" sz="2400" b="1" dirty="0" err="1" smtClean="0"/>
              <a:t>lakh</a:t>
            </a:r>
            <a:r>
              <a:rPr lang="en-US" sz="2400" b="1" dirty="0" smtClean="0"/>
              <a:t> employees lost $62.4 million </a:t>
            </a:r>
            <a:r>
              <a:rPr lang="en-US" sz="2400" dirty="0" smtClean="0"/>
              <a:t>on average in a year as a </a:t>
            </a:r>
            <a:r>
              <a:rPr lang="en-US" sz="2400" b="1" dirty="0" smtClean="0"/>
              <a:t>result of poor communication</a:t>
            </a:r>
            <a:r>
              <a:rPr lang="en-US" sz="2400" dirty="0" smtClean="0"/>
              <a:t>. On the contrary, the companies which involve effective communication got </a:t>
            </a:r>
            <a:r>
              <a:rPr lang="en-US" sz="2400" b="1" dirty="0" smtClean="0"/>
              <a:t>almost 50 Percent higher</a:t>
            </a:r>
            <a:r>
              <a:rPr lang="en-US" sz="2400" dirty="0" smtClean="0"/>
              <a:t> total </a:t>
            </a:r>
            <a:r>
              <a:rPr lang="en-US" sz="2400" b="1" dirty="0" smtClean="0"/>
              <a:t>returns</a:t>
            </a:r>
            <a:r>
              <a:rPr lang="en-US" sz="2400" dirty="0" smtClean="0"/>
              <a:t> and made the stakeholders content</a:t>
            </a:r>
            <a:endParaRPr lang="en-US" sz="2400" b="1" u="sng" dirty="0">
              <a:solidFill>
                <a:srgbClr val="C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33600" y="1066800"/>
            <a:ext cx="5029200" cy="5059363"/>
          </a:xfrm>
        </p:spPr>
        <p:txBody>
          <a:bodyPr>
            <a:normAutofit/>
          </a:bodyPr>
          <a:lstStyle/>
          <a:p>
            <a:endParaRPr lang="en-US" dirty="0" smtClean="0"/>
          </a:p>
          <a:p>
            <a:endParaRPr lang="en-US" dirty="0"/>
          </a:p>
        </p:txBody>
      </p:sp>
      <p:sp>
        <p:nvSpPr>
          <p:cNvPr id="21505" name="Rectangle 1"/>
          <p:cNvSpPr>
            <a:spLocks noChangeArrowheads="1"/>
          </p:cNvSpPr>
          <p:nvPr/>
        </p:nvSpPr>
        <p:spPr bwMode="auto">
          <a:xfrm>
            <a:off x="304800" y="228600"/>
            <a:ext cx="8610600" cy="58169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kumimoji="0" lang="en-US" sz="48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Effective</a:t>
            </a:r>
            <a:r>
              <a:rPr kumimoji="0" lang="en-US" sz="36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 communication </a:t>
            </a:r>
            <a:r>
              <a:rPr kumimoji="0" lang="en-US" sz="3600" b="1"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examples</a:t>
            </a:r>
            <a:r>
              <a:rPr kumimoji="0" lang="en-US" sz="36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 can be stated as: </a:t>
            </a:r>
          </a:p>
          <a:p>
            <a:pPr marL="1200150" lvl="1" indent="-742950" fontAlgn="base">
              <a:spcBef>
                <a:spcPct val="0"/>
              </a:spcBef>
              <a:spcAft>
                <a:spcPct val="0"/>
              </a:spcAft>
              <a:buFont typeface="Arial" pitchFamily="34" charset="0"/>
              <a:buChar char="•"/>
            </a:pPr>
            <a:r>
              <a:rPr kumimoji="0" lang="en-US" sz="32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Active listening, </a:t>
            </a:r>
          </a:p>
          <a:p>
            <a:pPr marL="1200150" lvl="1" indent="-742950" fontAlgn="base">
              <a:spcBef>
                <a:spcPct val="0"/>
              </a:spcBef>
              <a:spcAft>
                <a:spcPct val="0"/>
              </a:spcAft>
              <a:buFont typeface="Arial" pitchFamily="34" charset="0"/>
              <a:buChar char="•"/>
            </a:pPr>
            <a:r>
              <a:rPr kumimoji="0" lang="en-US" sz="32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Giving and taking feedback, </a:t>
            </a:r>
          </a:p>
          <a:p>
            <a:pPr marL="1200150" lvl="1" indent="-742950" fontAlgn="base">
              <a:spcBef>
                <a:spcPct val="0"/>
              </a:spcBef>
              <a:spcAft>
                <a:spcPct val="0"/>
              </a:spcAft>
              <a:buFont typeface="Arial" pitchFamily="34" charset="0"/>
              <a:buChar char="•"/>
            </a:pPr>
            <a:r>
              <a:rPr kumimoji="0" lang="en-US" sz="32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Empathy, and respectfulness, </a:t>
            </a:r>
          </a:p>
          <a:p>
            <a:pPr marL="1200150" lvl="1" indent="-742950" fontAlgn="base">
              <a:spcBef>
                <a:spcPct val="0"/>
              </a:spcBef>
              <a:spcAft>
                <a:spcPct val="0"/>
              </a:spcAft>
              <a:buFont typeface="Arial" pitchFamily="34" charset="0"/>
              <a:buChar char="•"/>
            </a:pPr>
            <a:r>
              <a:rPr kumimoji="0" lang="en-US" sz="32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Responding to messages, </a:t>
            </a:r>
          </a:p>
          <a:p>
            <a:pPr marL="1200150" lvl="1" indent="-742950" fontAlgn="base">
              <a:spcBef>
                <a:spcPct val="0"/>
              </a:spcBef>
              <a:spcAft>
                <a:spcPct val="0"/>
              </a:spcAft>
              <a:buFont typeface="Arial" pitchFamily="34" charset="0"/>
              <a:buChar char="•"/>
            </a:pPr>
            <a:r>
              <a:rPr kumimoji="0" lang="en-US" sz="32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Having volume and clarity in messages,</a:t>
            </a:r>
          </a:p>
          <a:p>
            <a:pPr marL="1200150" lvl="1" indent="-742950" fontAlgn="base">
              <a:spcBef>
                <a:spcPct val="0"/>
              </a:spcBef>
              <a:spcAft>
                <a:spcPct val="0"/>
              </a:spcAft>
              <a:buFont typeface="Arial" pitchFamily="34" charset="0"/>
              <a:buChar char="•"/>
            </a:pPr>
            <a:r>
              <a:rPr kumimoji="0" lang="en-US" sz="32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Understanding non-verbal data, </a:t>
            </a:r>
          </a:p>
          <a:p>
            <a:pPr marL="1200150" lvl="1" indent="-742950" fontAlgn="base">
              <a:spcBef>
                <a:spcPct val="0"/>
              </a:spcBef>
              <a:spcAft>
                <a:spcPct val="0"/>
              </a:spcAft>
              <a:buFont typeface="Arial" pitchFamily="34" charset="0"/>
              <a:buChar char="•"/>
            </a:pPr>
            <a:r>
              <a:rPr kumimoji="0" lang="en-US" sz="32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Building friendliness and confidence,</a:t>
            </a:r>
          </a:p>
          <a:p>
            <a:pPr marL="1200150" lvl="1" indent="-742950" fontAlgn="base">
              <a:spcBef>
                <a:spcPct val="0"/>
              </a:spcBef>
              <a:spcAft>
                <a:spcPct val="0"/>
              </a:spcAft>
              <a:buFont typeface="Arial" pitchFamily="34" charset="0"/>
              <a:buChar char="•"/>
            </a:pPr>
            <a:r>
              <a:rPr kumimoji="0" lang="en-US" sz="32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Adapting your communication style </a:t>
            </a:r>
          </a:p>
          <a:p>
            <a:pPr marL="1200150" lvl="1" indent="-742950" fontAlgn="base">
              <a:spcBef>
                <a:spcPct val="0"/>
              </a:spcBef>
              <a:spcAft>
                <a:spcPct val="0"/>
              </a:spcAft>
            </a:pPr>
            <a:r>
              <a:rPr kumimoji="0" lang="en-US" sz="32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	to the audience, and so on.</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371600"/>
            <a:ext cx="8686800" cy="5029200"/>
          </a:xfrm>
        </p:spPr>
        <p:txBody>
          <a:bodyPr>
            <a:noAutofit/>
          </a:bodyPr>
          <a:lstStyle/>
          <a:p>
            <a:pPr marL="514350" lvl="0" indent="-514350" algn="l"/>
            <a:r>
              <a:rPr lang="en-US" sz="2400" dirty="0" smtClean="0"/>
              <a:t>	</a:t>
            </a:r>
            <a:r>
              <a:rPr lang="en-US" sz="2400" b="1" dirty="0" smtClean="0"/>
              <a:t>It </a:t>
            </a:r>
            <a:r>
              <a:rPr lang="en-US" sz="2400" b="1" dirty="0" smtClean="0"/>
              <a:t>brings </a:t>
            </a:r>
            <a:r>
              <a:rPr lang="en-US" sz="2400" dirty="0" smtClean="0"/>
              <a:t>people together and helps build and maintain relationships. </a:t>
            </a:r>
            <a:br>
              <a:rPr lang="en-US" sz="2400" dirty="0" smtClean="0"/>
            </a:br>
            <a:r>
              <a:rPr lang="en-US" sz="2400" b="1" dirty="0" smtClean="0"/>
              <a:t>It encourages </a:t>
            </a:r>
            <a:r>
              <a:rPr lang="en-US" sz="2400" dirty="0" smtClean="0"/>
              <a:t>the development of building trust with each other. </a:t>
            </a:r>
            <a:br>
              <a:rPr lang="en-US" sz="2400" dirty="0" smtClean="0"/>
            </a:br>
            <a:r>
              <a:rPr lang="en-US" sz="2400" b="1" dirty="0" smtClean="0"/>
              <a:t>It helps </a:t>
            </a:r>
            <a:r>
              <a:rPr lang="en-US" sz="2400" dirty="0" smtClean="0"/>
              <a:t>to transform a group of people </a:t>
            </a:r>
            <a:r>
              <a:rPr lang="en-US" sz="2400" dirty="0" smtClean="0"/>
              <a:t>or </a:t>
            </a:r>
            <a:r>
              <a:rPr lang="en-US" sz="2400" dirty="0" smtClean="0"/>
              <a:t>a team into an effective unit. </a:t>
            </a:r>
            <a:br>
              <a:rPr lang="en-US" sz="2400" dirty="0" smtClean="0"/>
            </a:br>
            <a:r>
              <a:rPr lang="en-US" sz="2400" b="1" dirty="0" smtClean="0"/>
              <a:t>It gets </a:t>
            </a:r>
            <a:r>
              <a:rPr lang="en-US" sz="2400" dirty="0" smtClean="0"/>
              <a:t>your message across and helps to establish an understanding with your listeners. </a:t>
            </a:r>
            <a:br>
              <a:rPr lang="en-US" sz="2400" dirty="0" smtClean="0"/>
            </a:br>
            <a:r>
              <a:rPr lang="en-US" sz="2400" b="1" dirty="0" smtClean="0"/>
              <a:t>It encourages </a:t>
            </a:r>
            <a:r>
              <a:rPr lang="en-US" sz="2400" dirty="0" smtClean="0"/>
              <a:t>people to become more innovative so that they can be productive. </a:t>
            </a:r>
            <a:br>
              <a:rPr lang="en-US" sz="2400" dirty="0" smtClean="0"/>
            </a:br>
            <a:r>
              <a:rPr lang="en-US" sz="2400" b="1" dirty="0" smtClean="0"/>
              <a:t>It helps </a:t>
            </a:r>
            <a:r>
              <a:rPr lang="en-US" sz="2400" dirty="0" smtClean="0"/>
              <a:t>to increase accountability in a person so that it can increase the workflow of a particular process or unit. </a:t>
            </a:r>
            <a:r>
              <a:rPr lang="en-US" sz="2800" dirty="0" smtClean="0"/>
              <a:t/>
            </a:r>
            <a:br>
              <a:rPr lang="en-US" sz="2800" dirty="0" smtClean="0"/>
            </a:br>
            <a:endParaRPr lang="en-US" sz="2800" dirty="0"/>
          </a:p>
        </p:txBody>
      </p:sp>
      <p:sp>
        <p:nvSpPr>
          <p:cNvPr id="3" name="Rectangle 2"/>
          <p:cNvSpPr/>
          <p:nvPr/>
        </p:nvSpPr>
        <p:spPr>
          <a:xfrm>
            <a:off x="609600" y="381000"/>
            <a:ext cx="6973704" cy="584775"/>
          </a:xfrm>
          <a:prstGeom prst="rect">
            <a:avLst/>
          </a:prstGeom>
        </p:spPr>
        <p:txBody>
          <a:bodyPr wrap="none">
            <a:spAutoFit/>
          </a:bodyPr>
          <a:lstStyle/>
          <a:p>
            <a:r>
              <a:rPr lang="en-US" sz="3200" b="1" u="sng" dirty="0" smtClean="0"/>
              <a:t>Effective Communication in General Life</a:t>
            </a:r>
            <a:endParaRPr lang="en-US" sz="3200" u="sng"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839200" cy="685800"/>
          </a:xfrm>
        </p:spPr>
        <p:txBody>
          <a:bodyPr>
            <a:normAutofit fontScale="90000"/>
          </a:bodyPr>
          <a:lstStyle/>
          <a:p>
            <a:r>
              <a:rPr lang="en-US" b="1" dirty="0" smtClean="0"/>
              <a:t>Effective Communication in Workplace</a:t>
            </a:r>
            <a:r>
              <a:rPr lang="en-US" dirty="0" smtClean="0"/>
              <a:t/>
            </a:r>
            <a:br>
              <a:rPr lang="en-US" dirty="0" smtClean="0"/>
            </a:br>
            <a:endParaRPr lang="en-US" u="sng" dirty="0"/>
          </a:p>
        </p:txBody>
      </p:sp>
      <p:sp>
        <p:nvSpPr>
          <p:cNvPr id="3" name="Content Placeholder 2"/>
          <p:cNvSpPr>
            <a:spLocks noGrp="1"/>
          </p:cNvSpPr>
          <p:nvPr>
            <p:ph idx="1"/>
          </p:nvPr>
        </p:nvSpPr>
        <p:spPr>
          <a:xfrm>
            <a:off x="457200" y="914400"/>
            <a:ext cx="8229600" cy="5211763"/>
          </a:xfrm>
        </p:spPr>
        <p:txBody>
          <a:bodyPr>
            <a:noAutofit/>
          </a:bodyPr>
          <a:lstStyle/>
          <a:p>
            <a:pPr lvl="0"/>
            <a:r>
              <a:rPr lang="en-US" sz="2000" dirty="0" smtClean="0"/>
              <a:t>It can help you </a:t>
            </a:r>
            <a:r>
              <a:rPr lang="en-US" sz="2000" b="1" dirty="0" smtClean="0"/>
              <a:t>to build an efficient team </a:t>
            </a:r>
            <a:r>
              <a:rPr lang="en-US" sz="2000" dirty="0" smtClean="0"/>
              <a:t>and manage the team members and other employees if required. </a:t>
            </a:r>
          </a:p>
          <a:p>
            <a:pPr lvl="0"/>
            <a:r>
              <a:rPr lang="en-US" sz="2000" dirty="0" smtClean="0"/>
              <a:t>It can </a:t>
            </a:r>
            <a:r>
              <a:rPr lang="en-US" sz="2000" b="1" dirty="0" smtClean="0"/>
              <a:t>enhance your innovation and creativity </a:t>
            </a:r>
            <a:r>
              <a:rPr lang="en-US" sz="2000" dirty="0" smtClean="0"/>
              <a:t>and you can reap its fruits as multiple benefits. </a:t>
            </a:r>
          </a:p>
          <a:p>
            <a:pPr lvl="0"/>
            <a:r>
              <a:rPr lang="en-US" sz="2000" dirty="0" smtClean="0"/>
              <a:t>It can help you to </a:t>
            </a:r>
            <a:r>
              <a:rPr lang="en-US" sz="2000" b="1" dirty="0" smtClean="0"/>
              <a:t>grow your company at a fast pace </a:t>
            </a:r>
            <a:r>
              <a:rPr lang="en-US" sz="2000" dirty="0" smtClean="0"/>
              <a:t>as good communication will help you to get better results. </a:t>
            </a:r>
          </a:p>
          <a:p>
            <a:pPr lvl="0"/>
            <a:r>
              <a:rPr lang="en-US" sz="2000" dirty="0" smtClean="0"/>
              <a:t>You can </a:t>
            </a:r>
            <a:r>
              <a:rPr lang="en-US" sz="2000" b="1" dirty="0" smtClean="0"/>
              <a:t>retain more and more sincere employees </a:t>
            </a:r>
            <a:r>
              <a:rPr lang="en-US" sz="2000" dirty="0" smtClean="0"/>
              <a:t>in your company with the help of effective communication. </a:t>
            </a:r>
          </a:p>
          <a:p>
            <a:pPr lvl="0"/>
            <a:r>
              <a:rPr lang="en-US" sz="2000" dirty="0" smtClean="0"/>
              <a:t>It will help you to </a:t>
            </a:r>
            <a:r>
              <a:rPr lang="en-US" sz="2000" b="1" dirty="0" smtClean="0"/>
              <a:t>build strong relationships among employees </a:t>
            </a:r>
            <a:r>
              <a:rPr lang="en-US" sz="2000" dirty="0" smtClean="0"/>
              <a:t>and get more opportunities for your company. </a:t>
            </a:r>
          </a:p>
          <a:p>
            <a:pPr lvl="0"/>
            <a:r>
              <a:rPr lang="en-US" sz="2000" dirty="0" smtClean="0"/>
              <a:t>It increases the engagement of employees in their work and also </a:t>
            </a:r>
            <a:r>
              <a:rPr lang="en-US" sz="2000" b="1" dirty="0" smtClean="0"/>
              <a:t>establishes responsibility toward their team</a:t>
            </a:r>
            <a:r>
              <a:rPr lang="en-US" sz="2000" dirty="0" smtClean="0"/>
              <a:t>. </a:t>
            </a:r>
          </a:p>
          <a:p>
            <a:pPr lvl="0"/>
            <a:r>
              <a:rPr lang="en-US" sz="2000" dirty="0" smtClean="0"/>
              <a:t> </a:t>
            </a:r>
            <a:r>
              <a:rPr lang="en-US" sz="2000" dirty="0" smtClean="0"/>
              <a:t>it increases customer satisfaction. </a:t>
            </a:r>
          </a:p>
          <a:p>
            <a:r>
              <a:rPr lang="en-US" sz="2000" dirty="0" smtClean="0"/>
              <a:t>It helps to easily make </a:t>
            </a:r>
            <a:r>
              <a:rPr lang="en-US" sz="2000" b="1" dirty="0" smtClean="0"/>
              <a:t>decisions and carry out discussions </a:t>
            </a:r>
            <a:r>
              <a:rPr lang="en-US" sz="2000" dirty="0" smtClean="0"/>
              <a:t>that are goal oriented</a:t>
            </a:r>
            <a:endParaRPr lang="en-U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57200"/>
            <a:ext cx="8839200" cy="609600"/>
          </a:xfrm>
        </p:spPr>
        <p:txBody>
          <a:bodyPr>
            <a:normAutofit fontScale="90000"/>
          </a:bodyPr>
          <a:lstStyle/>
          <a:p>
            <a:r>
              <a:rPr lang="en-US" b="1" dirty="0" smtClean="0"/>
              <a:t>Effective Communication in Personal Life</a:t>
            </a:r>
            <a:r>
              <a:rPr lang="en-US" dirty="0" smtClean="0"/>
              <a:t/>
            </a:r>
            <a:br>
              <a:rPr lang="en-US" dirty="0" smtClean="0"/>
            </a:br>
            <a:endParaRPr lang="en-US" dirty="0"/>
          </a:p>
        </p:txBody>
      </p:sp>
      <p:sp>
        <p:nvSpPr>
          <p:cNvPr id="3" name="Content Placeholder 2"/>
          <p:cNvSpPr>
            <a:spLocks noGrp="1"/>
          </p:cNvSpPr>
          <p:nvPr>
            <p:ph idx="1"/>
          </p:nvPr>
        </p:nvSpPr>
        <p:spPr>
          <a:xfrm>
            <a:off x="228600" y="1371600"/>
            <a:ext cx="8610600" cy="4800600"/>
          </a:xfrm>
        </p:spPr>
        <p:txBody>
          <a:bodyPr>
            <a:normAutofit fontScale="92500" lnSpcReduction="10000"/>
          </a:bodyPr>
          <a:lstStyle/>
          <a:p>
            <a:pPr lvl="0"/>
            <a:r>
              <a:rPr lang="en-US" dirty="0" smtClean="0"/>
              <a:t>It can improve your mental health and social relations with people around you. </a:t>
            </a:r>
          </a:p>
          <a:p>
            <a:pPr lvl="0"/>
            <a:r>
              <a:rPr lang="en-US" dirty="0" smtClean="0"/>
              <a:t>It can help you to be more emotionally stable as you can better communicate with people. </a:t>
            </a:r>
          </a:p>
          <a:p>
            <a:pPr lvl="0"/>
            <a:r>
              <a:rPr lang="en-US" dirty="0" smtClean="0"/>
              <a:t>It can improve your existing connections with your peers and can develop a deep bond. </a:t>
            </a:r>
          </a:p>
          <a:p>
            <a:pPr lvl="0"/>
            <a:r>
              <a:rPr lang="en-US" dirty="0" smtClean="0"/>
              <a:t>It can help build new relations that are based on trust and transparency. </a:t>
            </a:r>
          </a:p>
          <a:p>
            <a:pPr lvl="0"/>
            <a:r>
              <a:rPr lang="en-US" dirty="0" smtClean="0"/>
              <a:t>It can also enhance problem-solving skills that can help you resolve conflicts with people around you.</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92162"/>
          </a:xfrm>
        </p:spPr>
        <p:txBody>
          <a:bodyPr>
            <a:normAutofit fontScale="90000"/>
          </a:bodyPr>
          <a:lstStyle/>
          <a:p>
            <a:r>
              <a:rPr lang="en-US" sz="4000" b="1" dirty="0" smtClean="0"/>
              <a:t>What </a:t>
            </a:r>
            <a:r>
              <a:rPr lang="en-US" sz="4000" b="1" dirty="0" smtClean="0"/>
              <a:t>is effective communication skill</a:t>
            </a:r>
            <a:r>
              <a:rPr lang="en-US" b="1" dirty="0" smtClean="0"/>
              <a:t>?</a:t>
            </a:r>
            <a:r>
              <a:rPr lang="en-US" dirty="0" smtClean="0"/>
              <a:t/>
            </a:r>
            <a:br>
              <a:rPr lang="en-US" dirty="0" smtClean="0"/>
            </a:br>
            <a:endParaRPr lang="en-US" dirty="0"/>
          </a:p>
        </p:txBody>
      </p:sp>
      <p:sp>
        <p:nvSpPr>
          <p:cNvPr id="3" name="Content Placeholder 2"/>
          <p:cNvSpPr>
            <a:spLocks noGrp="1"/>
          </p:cNvSpPr>
          <p:nvPr>
            <p:ph idx="1"/>
          </p:nvPr>
        </p:nvSpPr>
        <p:spPr>
          <a:xfrm>
            <a:off x="304800" y="1066800"/>
            <a:ext cx="8610600" cy="5486400"/>
          </a:xfrm>
        </p:spPr>
        <p:txBody>
          <a:bodyPr>
            <a:normAutofit fontScale="25000" lnSpcReduction="20000"/>
          </a:bodyPr>
          <a:lstStyle/>
          <a:p>
            <a:pPr lvl="0"/>
            <a:r>
              <a:rPr lang="en-US" sz="14400" dirty="0" smtClean="0"/>
              <a:t>Observance</a:t>
            </a:r>
            <a:r>
              <a:rPr lang="en-US" sz="14400" dirty="0" smtClean="0"/>
              <a:t> </a:t>
            </a:r>
          </a:p>
          <a:p>
            <a:pPr lvl="0"/>
            <a:r>
              <a:rPr lang="en-US" sz="14400" dirty="0" smtClean="0"/>
              <a:t>Clarity and Brave  </a:t>
            </a:r>
          </a:p>
          <a:p>
            <a:pPr lvl="0"/>
            <a:r>
              <a:rPr lang="en-US" sz="14400" dirty="0" smtClean="0"/>
              <a:t>Listening and Understanding </a:t>
            </a:r>
          </a:p>
          <a:p>
            <a:pPr lvl="0"/>
            <a:r>
              <a:rPr lang="en-US" sz="14400" dirty="0" smtClean="0"/>
              <a:t>Emotional Intelligence </a:t>
            </a:r>
          </a:p>
          <a:p>
            <a:pPr lvl="0"/>
            <a:r>
              <a:rPr lang="en-US" sz="14400" dirty="0" smtClean="0"/>
              <a:t>Self Efficacy </a:t>
            </a:r>
          </a:p>
          <a:p>
            <a:pPr lvl="0"/>
            <a:r>
              <a:rPr lang="en-US" sz="14400" dirty="0" smtClean="0"/>
              <a:t>Self Confidence </a:t>
            </a:r>
          </a:p>
          <a:p>
            <a:pPr lvl="0"/>
            <a:r>
              <a:rPr lang="en-US" sz="14400" dirty="0" smtClean="0"/>
              <a:t>Respectful </a:t>
            </a:r>
          </a:p>
          <a:p>
            <a:pPr lvl="0"/>
            <a:r>
              <a:rPr lang="en-US" sz="14400" dirty="0" smtClean="0"/>
              <a:t>Selection of the right medium </a:t>
            </a:r>
          </a:p>
          <a:p>
            <a:pPr lvl="0"/>
            <a:r>
              <a:rPr lang="en-US" sz="14400" dirty="0" smtClean="0"/>
              <a:t>Providing </a:t>
            </a:r>
            <a:r>
              <a:rPr lang="en-US" sz="14400" dirty="0" smtClean="0"/>
              <a:t>and getting feedback</a:t>
            </a:r>
            <a:endParaRPr lang="en-US" sz="14400" dirty="0" smtClean="0"/>
          </a:p>
          <a:p>
            <a:endParaRPr lang="en-US" sz="4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077200" cy="715962"/>
          </a:xfrm>
        </p:spPr>
        <p:txBody>
          <a:bodyPr>
            <a:normAutofit/>
          </a:bodyPr>
          <a:lstStyle/>
          <a:p>
            <a:r>
              <a:rPr lang="en-US" sz="3600" b="1" dirty="0" smtClean="0"/>
              <a:t>What are the barriers to communication?</a:t>
            </a:r>
            <a:endParaRPr lang="en-US" sz="3600" u="sng" dirty="0"/>
          </a:p>
        </p:txBody>
      </p:sp>
      <p:sp>
        <p:nvSpPr>
          <p:cNvPr id="3" name="Content Placeholder 2"/>
          <p:cNvSpPr>
            <a:spLocks noGrp="1"/>
          </p:cNvSpPr>
          <p:nvPr>
            <p:ph idx="1"/>
          </p:nvPr>
        </p:nvSpPr>
        <p:spPr/>
        <p:txBody>
          <a:bodyPr>
            <a:normAutofit/>
          </a:bodyPr>
          <a:lstStyle/>
          <a:p>
            <a:pPr>
              <a:buNone/>
            </a:pPr>
            <a:r>
              <a:rPr lang="en-US" sz="9600" dirty="0" smtClean="0"/>
              <a:t>	</a:t>
            </a:r>
            <a:endParaRPr lang="en-US" dirty="0"/>
          </a:p>
        </p:txBody>
      </p:sp>
      <p:sp>
        <p:nvSpPr>
          <p:cNvPr id="16385" name="Rectangle 1"/>
          <p:cNvSpPr>
            <a:spLocks noChangeArrowheads="1"/>
          </p:cNvSpPr>
          <p:nvPr/>
        </p:nvSpPr>
        <p:spPr bwMode="auto">
          <a:xfrm>
            <a:off x="1219200" y="1295400"/>
            <a:ext cx="7086600" cy="430887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rgbClr val="000000"/>
                </a:solidFill>
                <a:effectLst/>
                <a:latin typeface="unset"/>
                <a:ea typeface="Times New Roman" pitchFamily="18" charset="0"/>
                <a:cs typeface="Arial" pitchFamily="34" charset="0"/>
              </a:rPr>
              <a:t>Interpersonal Barriers</a:t>
            </a:r>
            <a:r>
              <a:rPr kumimoji="0" lang="en-US" sz="3200" b="0" i="0" u="none" strike="noStrike" cap="none" normalizeH="0" baseline="0" dirty="0" smtClean="0">
                <a:ln>
                  <a:noFill/>
                </a:ln>
                <a:solidFill>
                  <a:srgbClr val="000000"/>
                </a:solidFill>
                <a:effectLst/>
                <a:latin typeface="Calibri"/>
                <a:ea typeface="Times New Roman" pitchFamily="18" charset="0"/>
                <a:cs typeface="Arial" pitchFamily="34" charset="0"/>
              </a:rPr>
              <a:t> </a:t>
            </a:r>
          </a:p>
          <a:p>
            <a:pPr marL="0" marR="0" lvl="0" indent="0" defTabSz="914400" rtl="0" eaLnBrk="0" fontAlgn="base" latinLnBrk="0" hangingPunct="0">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rgbClr val="000000"/>
                </a:solidFill>
                <a:effectLst/>
                <a:latin typeface="unset"/>
                <a:ea typeface="Times New Roman" pitchFamily="18" charset="0"/>
                <a:cs typeface="Arial" pitchFamily="34" charset="0"/>
              </a:rPr>
              <a:t>Cultural Barriers</a:t>
            </a:r>
            <a:r>
              <a:rPr kumimoji="0" lang="en-US" sz="3200" b="0" i="0" u="none" strike="noStrike" cap="none" normalizeH="0" baseline="0" dirty="0" smtClean="0">
                <a:ln>
                  <a:noFill/>
                </a:ln>
                <a:solidFill>
                  <a:srgbClr val="000000"/>
                </a:solidFill>
                <a:effectLst/>
                <a:latin typeface="Calibri"/>
                <a:ea typeface="Times New Roman" pitchFamily="18" charset="0"/>
                <a:cs typeface="Arial" pitchFamily="34" charset="0"/>
              </a:rPr>
              <a:t> </a:t>
            </a:r>
            <a:endParaRPr kumimoji="0" lang="en-US" sz="32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rgbClr val="000000"/>
                </a:solidFill>
                <a:effectLst/>
                <a:latin typeface="unset"/>
                <a:ea typeface="Times New Roman" pitchFamily="18" charset="0"/>
                <a:cs typeface="Arial" pitchFamily="34" charset="0"/>
              </a:rPr>
              <a:t>Language Barriers</a:t>
            </a:r>
            <a:r>
              <a:rPr kumimoji="0" lang="en-US" sz="3200" b="0" i="0" u="none" strike="noStrike" cap="none" normalizeH="0" baseline="0" dirty="0" smtClean="0">
                <a:ln>
                  <a:noFill/>
                </a:ln>
                <a:solidFill>
                  <a:srgbClr val="000000"/>
                </a:solidFill>
                <a:effectLst/>
                <a:latin typeface="Calibri"/>
                <a:ea typeface="Times New Roman" pitchFamily="18" charset="0"/>
                <a:cs typeface="Arial" pitchFamily="34" charset="0"/>
              </a:rPr>
              <a:t> </a:t>
            </a:r>
            <a:endParaRPr kumimoji="0" lang="en-US" sz="32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rgbClr val="000000"/>
                </a:solidFill>
                <a:effectLst/>
                <a:latin typeface="unset"/>
                <a:ea typeface="Times New Roman" pitchFamily="18" charset="0"/>
                <a:cs typeface="Arial" pitchFamily="34" charset="0"/>
              </a:rPr>
              <a:t>Gender Barriers</a:t>
            </a:r>
            <a:r>
              <a:rPr kumimoji="0" lang="en-US" sz="3200" b="0" i="0" u="none" strike="noStrike" cap="none" normalizeH="0" baseline="0" dirty="0" smtClean="0">
                <a:ln>
                  <a:noFill/>
                </a:ln>
                <a:solidFill>
                  <a:srgbClr val="000000"/>
                </a:solidFill>
                <a:effectLst/>
                <a:latin typeface="Calibri"/>
                <a:ea typeface="Times New Roman" pitchFamily="18" charset="0"/>
                <a:cs typeface="Arial" pitchFamily="34" charset="0"/>
              </a:rPr>
              <a:t> </a:t>
            </a:r>
            <a:endParaRPr kumimoji="0" lang="en-US" sz="32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rgbClr val="000000"/>
                </a:solidFill>
                <a:effectLst/>
                <a:latin typeface="unset"/>
                <a:ea typeface="Times New Roman" pitchFamily="18" charset="0"/>
                <a:cs typeface="Arial" pitchFamily="34" charset="0"/>
              </a:rPr>
              <a:t>Perceptual Barriers</a:t>
            </a:r>
            <a:r>
              <a:rPr kumimoji="0" lang="en-US" sz="3200" b="0" i="0" u="none" strike="noStrike" cap="none" normalizeH="0" baseline="0" dirty="0" smtClean="0">
                <a:ln>
                  <a:noFill/>
                </a:ln>
                <a:solidFill>
                  <a:srgbClr val="000000"/>
                </a:solidFill>
                <a:effectLst/>
                <a:latin typeface="Calibri"/>
                <a:ea typeface="Times New Roman" pitchFamily="18" charset="0"/>
                <a:cs typeface="Arial" pitchFamily="34" charset="0"/>
              </a:rPr>
              <a:t> </a:t>
            </a:r>
            <a:endParaRPr kumimoji="0" lang="en-US" sz="32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rgbClr val="000000"/>
                </a:solidFill>
                <a:effectLst/>
                <a:latin typeface="unset"/>
                <a:ea typeface="Times New Roman" pitchFamily="18" charset="0"/>
                <a:cs typeface="Arial" pitchFamily="34" charset="0"/>
              </a:rPr>
              <a:t>Emotional Barriers</a:t>
            </a:r>
            <a:r>
              <a:rPr kumimoji="0" lang="en-US" sz="3200" b="0" i="0" u="none" strike="noStrike" cap="none" normalizeH="0" baseline="0" dirty="0" smtClean="0">
                <a:ln>
                  <a:noFill/>
                </a:ln>
                <a:solidFill>
                  <a:srgbClr val="000000"/>
                </a:solidFill>
                <a:effectLst/>
                <a:latin typeface="Calibri"/>
                <a:ea typeface="Times New Roman" pitchFamily="18" charset="0"/>
                <a:cs typeface="Arial" pitchFamily="34" charset="0"/>
              </a:rPr>
              <a:t> </a:t>
            </a:r>
            <a:endParaRPr kumimoji="0" lang="en-US" sz="32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rgbClr val="000000"/>
                </a:solidFill>
                <a:effectLst/>
                <a:latin typeface="unset"/>
                <a:ea typeface="Times New Roman" pitchFamily="18" charset="0"/>
                <a:cs typeface="Arial" pitchFamily="34" charset="0"/>
              </a:rPr>
              <a:t>Physical Barriers</a:t>
            </a:r>
            <a:r>
              <a:rPr kumimoji="0" lang="en-US" sz="3200" b="0" i="0" u="none" strike="noStrike" cap="none" normalizeH="0" baseline="0" dirty="0" smtClean="0">
                <a:ln>
                  <a:noFill/>
                </a:ln>
                <a:solidFill>
                  <a:srgbClr val="000000"/>
                </a:solidFill>
                <a:effectLst/>
                <a:latin typeface="Calibri"/>
                <a:ea typeface="Times New Roman" pitchFamily="18" charset="0"/>
                <a:cs typeface="Arial" pitchFamily="34" charset="0"/>
              </a:rPr>
              <a:t>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6934200" cy="838200"/>
          </a:xfrm>
        </p:spPr>
        <p:txBody>
          <a:bodyPr>
            <a:normAutofit fontScale="90000"/>
          </a:bodyPr>
          <a:lstStyle/>
          <a:p>
            <a:r>
              <a:rPr lang="en-US" sz="3100" b="1" dirty="0" smtClean="0"/>
              <a:t>What is good for effective communication?</a:t>
            </a:r>
            <a:r>
              <a:rPr lang="en-US" dirty="0" smtClean="0"/>
              <a:t/>
            </a:r>
            <a:br>
              <a:rPr lang="en-US" dirty="0" smtClean="0"/>
            </a:br>
            <a:endParaRPr lang="en-US" u="sng" dirty="0"/>
          </a:p>
        </p:txBody>
      </p:sp>
      <p:sp>
        <p:nvSpPr>
          <p:cNvPr id="3" name="Content Placeholder 2"/>
          <p:cNvSpPr>
            <a:spLocks noGrp="1"/>
          </p:cNvSpPr>
          <p:nvPr>
            <p:ph idx="1"/>
          </p:nvPr>
        </p:nvSpPr>
        <p:spPr>
          <a:xfrm>
            <a:off x="457200" y="1905000"/>
            <a:ext cx="8229600" cy="3124200"/>
          </a:xfrm>
        </p:spPr>
        <p:txBody>
          <a:bodyPr>
            <a:normAutofit/>
          </a:bodyPr>
          <a:lstStyle/>
          <a:p>
            <a:pPr lvl="0"/>
            <a:r>
              <a:rPr lang="en-US" dirty="0" smtClean="0"/>
              <a:t>Become an active and good listener </a:t>
            </a:r>
          </a:p>
          <a:p>
            <a:pPr lvl="0"/>
            <a:r>
              <a:rPr lang="en-US" dirty="0" smtClean="0"/>
              <a:t>Follow the 7 C's of effective communication </a:t>
            </a:r>
          </a:p>
          <a:p>
            <a:pPr lvl="0"/>
            <a:r>
              <a:rPr lang="en-US" dirty="0" smtClean="0"/>
              <a:t>Practice public speaking </a:t>
            </a:r>
          </a:p>
          <a:p>
            <a:pPr lvl="0"/>
            <a:r>
              <a:rPr lang="en-US" dirty="0" smtClean="0"/>
              <a:t>Focus on non-verbal communication </a:t>
            </a:r>
          </a:p>
          <a:p>
            <a:pPr lvl="0"/>
            <a:r>
              <a:rPr lang="en-US" dirty="0" smtClean="0"/>
              <a:t>Send and receive constructive feedback </a:t>
            </a:r>
          </a:p>
          <a:p>
            <a:pPr>
              <a:buNone/>
            </a:pPr>
            <a:endParaRPr lang="en-US" b="1"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7 C's of Effective Communication</a:t>
            </a:r>
            <a:r>
              <a:rPr lang="en-US" dirty="0" smtClean="0"/>
              <a:t/>
            </a:r>
            <a:br>
              <a:rPr lang="en-US" dirty="0" smtClean="0"/>
            </a:br>
            <a:endParaRPr lang="en-US" dirty="0"/>
          </a:p>
        </p:txBody>
      </p:sp>
      <p:sp>
        <p:nvSpPr>
          <p:cNvPr id="3" name="Content Placeholder 2"/>
          <p:cNvSpPr>
            <a:spLocks noGrp="1"/>
          </p:cNvSpPr>
          <p:nvPr>
            <p:ph idx="1"/>
          </p:nvPr>
        </p:nvSpPr>
        <p:spPr>
          <a:xfrm>
            <a:off x="1981200" y="1371600"/>
            <a:ext cx="3352800" cy="4525963"/>
          </a:xfrm>
        </p:spPr>
        <p:txBody>
          <a:bodyPr/>
          <a:lstStyle/>
          <a:p>
            <a:pPr>
              <a:buNone/>
            </a:pPr>
            <a:r>
              <a:rPr lang="en-US" b="1" dirty="0" smtClean="0"/>
              <a:t>1.Clear  </a:t>
            </a:r>
          </a:p>
          <a:p>
            <a:pPr>
              <a:buNone/>
            </a:pPr>
            <a:r>
              <a:rPr lang="en-US" b="1" dirty="0" smtClean="0"/>
              <a:t>2</a:t>
            </a:r>
            <a:r>
              <a:rPr lang="en-US" b="1" dirty="0" smtClean="0"/>
              <a:t>. Correct  </a:t>
            </a:r>
            <a:endParaRPr lang="en-US" b="1" dirty="0" smtClean="0"/>
          </a:p>
          <a:p>
            <a:pPr>
              <a:buNone/>
            </a:pPr>
            <a:r>
              <a:rPr lang="en-US" b="1" dirty="0" smtClean="0"/>
              <a:t>3</a:t>
            </a:r>
            <a:r>
              <a:rPr lang="en-US" b="1" dirty="0" smtClean="0"/>
              <a:t>. Complete  </a:t>
            </a:r>
            <a:endParaRPr lang="en-US" b="1" dirty="0" smtClean="0"/>
          </a:p>
          <a:p>
            <a:pPr>
              <a:buNone/>
            </a:pPr>
            <a:r>
              <a:rPr lang="en-US" b="1" dirty="0" smtClean="0"/>
              <a:t>4</a:t>
            </a:r>
            <a:r>
              <a:rPr lang="en-US" b="1" dirty="0" smtClean="0"/>
              <a:t>. Concise                </a:t>
            </a:r>
            <a:endParaRPr lang="en-US" b="1" dirty="0" smtClean="0"/>
          </a:p>
          <a:p>
            <a:pPr>
              <a:buNone/>
            </a:pPr>
            <a:r>
              <a:rPr lang="en-US" b="1" dirty="0" smtClean="0"/>
              <a:t>5</a:t>
            </a:r>
            <a:r>
              <a:rPr lang="en-US" b="1" dirty="0" smtClean="0"/>
              <a:t>. Concrete </a:t>
            </a:r>
            <a:endParaRPr lang="en-US" b="1" dirty="0" smtClean="0"/>
          </a:p>
          <a:p>
            <a:pPr>
              <a:buNone/>
            </a:pPr>
            <a:r>
              <a:rPr lang="en-US" b="1" dirty="0" smtClean="0"/>
              <a:t>6</a:t>
            </a:r>
            <a:r>
              <a:rPr lang="en-US" b="1" dirty="0" smtClean="0"/>
              <a:t>. Coherent  </a:t>
            </a:r>
            <a:endParaRPr lang="en-US" b="1" dirty="0" smtClean="0"/>
          </a:p>
          <a:p>
            <a:pPr>
              <a:buNone/>
            </a:pPr>
            <a:r>
              <a:rPr lang="en-US" b="1" dirty="0" smtClean="0"/>
              <a:t>7</a:t>
            </a:r>
            <a:r>
              <a:rPr lang="en-US" b="1" dirty="0" smtClean="0"/>
              <a:t>. Courteous</a:t>
            </a:r>
            <a:endParaRPr lang="en-US"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04800"/>
            <a:ext cx="8763000" cy="6324600"/>
          </a:xfrm>
        </p:spPr>
        <p:txBody>
          <a:bodyPr>
            <a:normAutofit fontScale="25000" lnSpcReduction="20000"/>
          </a:bodyPr>
          <a:lstStyle/>
          <a:p>
            <a:r>
              <a:rPr lang="en-US" sz="9600" b="1" dirty="0" smtClean="0"/>
              <a:t>1.Clear</a:t>
            </a:r>
            <a:r>
              <a:rPr lang="en-US" sz="9600" b="1" dirty="0" smtClean="0"/>
              <a:t>,</a:t>
            </a:r>
          </a:p>
          <a:p>
            <a:endParaRPr lang="en-US" sz="9600" dirty="0" smtClean="0"/>
          </a:p>
          <a:p>
            <a:pPr>
              <a:buNone/>
            </a:pPr>
            <a:r>
              <a:rPr lang="en-US" sz="9600" dirty="0" smtClean="0"/>
              <a:t>When you are trying to build effective communication you must ensure that your communication is clear and the receiver does not have to assume things to interpret your message. Clear communication helps to save time and effort from both ends. Do not try to gather too much information in one single communication. This will lead to disruption in the understanding of the receiver. Make the communication clear and to the point. </a:t>
            </a:r>
            <a:endParaRPr lang="en-US" sz="9600" dirty="0" smtClean="0"/>
          </a:p>
          <a:p>
            <a:endParaRPr lang="en-US" sz="9600" dirty="0" smtClean="0"/>
          </a:p>
          <a:p>
            <a:r>
              <a:rPr lang="en-US" sz="9600" b="1" dirty="0" smtClean="0"/>
              <a:t>2. </a:t>
            </a:r>
            <a:r>
              <a:rPr lang="en-US" sz="9600" b="1" dirty="0" smtClean="0"/>
              <a:t>Correct</a:t>
            </a:r>
          </a:p>
          <a:p>
            <a:endParaRPr lang="en-US" sz="9600" dirty="0" smtClean="0"/>
          </a:p>
          <a:p>
            <a:pPr>
              <a:buNone/>
            </a:pPr>
            <a:r>
              <a:rPr lang="en-US" sz="9600" dirty="0" smtClean="0"/>
              <a:t>Always make sure that your communication is correct. As a professional, you may have to write a lot of emails in a single day which often causes typing mistakes. Make sure that you get rid of these mistakes and that there is no disturbance in your communication. Apply spell check and proofread your message before communicating it to the receiver. Do not spell the name of the receiver incorrectly and ensure that the technical terms that you are using are understandable to the receiver. </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609600"/>
            <a:ext cx="8610600" cy="5791200"/>
          </a:xfrm>
        </p:spPr>
        <p:txBody>
          <a:bodyPr>
            <a:normAutofit fontScale="70000" lnSpcReduction="20000"/>
          </a:bodyPr>
          <a:lstStyle/>
          <a:p>
            <a:r>
              <a:rPr lang="en-US" b="1" dirty="0" smtClean="0"/>
              <a:t>3. </a:t>
            </a:r>
            <a:r>
              <a:rPr lang="en-US" b="1" dirty="0" smtClean="0"/>
              <a:t>Complete</a:t>
            </a:r>
          </a:p>
          <a:p>
            <a:endParaRPr lang="en-US" dirty="0" smtClean="0"/>
          </a:p>
          <a:p>
            <a:pPr>
              <a:buNone/>
            </a:pPr>
            <a:r>
              <a:rPr lang="en-US" dirty="0" smtClean="0"/>
              <a:t>Complete communication involves all the information and details that the receiver should know before responding or taking action based on the communication. You can also approach the 'call to action' option in your email if you want the receiver to take some extensive action based on your communication. An incomplete message wastes a lot of time and effort of the team members and creates misunderstanding. So make sure that your communication is complete. </a:t>
            </a:r>
            <a:endParaRPr lang="en-US" dirty="0" smtClean="0"/>
          </a:p>
          <a:p>
            <a:pPr>
              <a:buNone/>
            </a:pPr>
            <a:endParaRPr lang="en-US" dirty="0" smtClean="0"/>
          </a:p>
          <a:p>
            <a:r>
              <a:rPr lang="en-US" b="1" dirty="0" smtClean="0"/>
              <a:t>4. </a:t>
            </a:r>
            <a:r>
              <a:rPr lang="en-US" b="1" dirty="0" smtClean="0"/>
              <a:t>Concise</a:t>
            </a:r>
          </a:p>
          <a:p>
            <a:endParaRPr lang="en-US" dirty="0" smtClean="0"/>
          </a:p>
          <a:p>
            <a:pPr>
              <a:buNone/>
            </a:pPr>
            <a:r>
              <a:rPr lang="en-US" dirty="0" smtClean="0"/>
              <a:t>Good communication involves your message being prim and proper. stick to the point of what you are trying to communicate and do not beat around the bush. Very often people tend to say five sentences in a place where they could have communicated the message in just two sentences. This can cause a lack of efficiency in the organization which can negatively impact productivity too. Your communication should be crisp and accurate to make it effective. </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458200" cy="5592763"/>
          </a:xfrm>
        </p:spPr>
        <p:txBody>
          <a:bodyPr>
            <a:normAutofit fontScale="62500" lnSpcReduction="20000"/>
          </a:bodyPr>
          <a:lstStyle/>
          <a:p>
            <a:r>
              <a:rPr lang="en-US" b="1" dirty="0" smtClean="0"/>
              <a:t>5. </a:t>
            </a:r>
            <a:r>
              <a:rPr lang="en-US" b="1" dirty="0" smtClean="0"/>
              <a:t>Concrete</a:t>
            </a:r>
          </a:p>
          <a:p>
            <a:endParaRPr lang="en-US" dirty="0" smtClean="0"/>
          </a:p>
          <a:p>
            <a:pPr>
              <a:buNone/>
            </a:pPr>
            <a:r>
              <a:rPr lang="en-US" dirty="0" smtClean="0"/>
              <a:t>Before making a statement or trying to communicate with the other person you should be sure about the idea that you are trying to communicate. You should have faith in what you want to convey to the listeners. A concrete idea will lead to a better statement so that your audience can understand your message. Concreteness is a very important aspect of communication especially when it is related to advertising, sales, and </a:t>
            </a:r>
            <a:r>
              <a:rPr lang="en-US" dirty="0" smtClean="0">
                <a:hlinkClick r:id="rId2"/>
              </a:rPr>
              <a:t>marketing</a:t>
            </a:r>
            <a:r>
              <a:rPr lang="en-US" dirty="0" smtClean="0"/>
              <a:t>. You should grab the attention of the audience with your concrete communication rather than boring them. </a:t>
            </a:r>
            <a:endParaRPr lang="en-US" dirty="0" smtClean="0"/>
          </a:p>
          <a:p>
            <a:endParaRPr lang="en-US" dirty="0" smtClean="0"/>
          </a:p>
          <a:p>
            <a:r>
              <a:rPr lang="en-US" b="1" dirty="0" smtClean="0"/>
              <a:t>6. </a:t>
            </a:r>
            <a:r>
              <a:rPr lang="en-US" b="1" dirty="0" smtClean="0"/>
              <a:t>Coherent</a:t>
            </a:r>
          </a:p>
          <a:p>
            <a:endParaRPr lang="en-US" dirty="0" smtClean="0"/>
          </a:p>
          <a:p>
            <a:pPr>
              <a:buNone/>
            </a:pPr>
            <a:r>
              <a:rPr lang="en-US" dirty="0" smtClean="0"/>
              <a:t>You cannot be an effective communicator if you become illogical while communicating. Your communication needs to have a logical flow in order to make it effective. your statements and messages should be interconnected to the previous exchange of messages so that you can stick to the main topic and not divert the attention of the receiver. This will help the receiver to keep a track of what the topic is and what it is that you want to convey. </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92500" lnSpcReduction="20000"/>
          </a:bodyPr>
          <a:lstStyle/>
          <a:p>
            <a:r>
              <a:rPr lang="en-US" b="1" dirty="0" smtClean="0"/>
              <a:t>7. </a:t>
            </a:r>
            <a:r>
              <a:rPr lang="en-US" b="1" dirty="0" smtClean="0"/>
              <a:t>Courteous</a:t>
            </a:r>
          </a:p>
          <a:p>
            <a:pPr>
              <a:buNone/>
            </a:pPr>
            <a:endParaRPr lang="en-US" dirty="0" smtClean="0"/>
          </a:p>
          <a:p>
            <a:pPr>
              <a:buNone/>
            </a:pPr>
            <a:r>
              <a:rPr lang="en-US" dirty="0" smtClean="0"/>
              <a:t>Being a </a:t>
            </a:r>
            <a:r>
              <a:rPr lang="en-US" dirty="0" smtClean="0"/>
              <a:t>professional, </a:t>
            </a:r>
            <a:r>
              <a:rPr lang="en-US" dirty="0" smtClean="0"/>
              <a:t>being </a:t>
            </a:r>
            <a:r>
              <a:rPr lang="en-US" b="1" dirty="0" smtClean="0"/>
              <a:t>courteous </a:t>
            </a:r>
            <a:r>
              <a:rPr lang="en-US" dirty="0" smtClean="0"/>
              <a:t>is one of the </a:t>
            </a:r>
            <a:r>
              <a:rPr lang="en-US" b="1" dirty="0" smtClean="0"/>
              <a:t>first important qualities </a:t>
            </a:r>
            <a:r>
              <a:rPr lang="en-US" dirty="0" smtClean="0"/>
              <a:t>that you should have in yourself. Courteousness is a necessity to maintain a healthy working relationship so that you can have a positive exchange of thoughts and messages with your colleagues. Work partners are not necessarily friends so being courteous is one of the many important things that one should implement. Arguments, insults, and fights among colleagues will result in bad morale and will eventually lower the productivity of the organization.</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ChangeArrowheads="1"/>
          </p:cNvSpPr>
          <p:nvPr/>
        </p:nvSpPr>
        <p:spPr bwMode="auto">
          <a:xfrm>
            <a:off x="152400" y="457200"/>
            <a:ext cx="8458200" cy="55707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0" b="1" i="0" u="sng" strike="noStrike" cap="none" normalizeH="0" baseline="0" dirty="0" smtClean="0">
                <a:ln>
                  <a:noFill/>
                </a:ln>
                <a:solidFill>
                  <a:srgbClr val="000000"/>
                </a:solidFill>
                <a:effectLst/>
                <a:latin typeface="unset"/>
                <a:ea typeface="Times New Roman" pitchFamily="18" charset="0"/>
                <a:cs typeface="Arial" pitchFamily="34" charset="0"/>
              </a:rPr>
              <a:t>Process of Effective Communication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The process of communication is a long one that involves certain elements. Without the major elements of effective communication, the process cannot be a success.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smtClean="0">
                <a:ln>
                  <a:noFill/>
                </a:ln>
                <a:solidFill>
                  <a:srgbClr val="231F20"/>
                </a:solidFill>
                <a:effectLst/>
                <a:latin typeface="Calibri"/>
                <a:ea typeface="Times New Roman" pitchFamily="18" charset="0"/>
                <a:cs typeface="Arial" pitchFamily="34" charset="0"/>
              </a:rPr>
              <a:t> </a:t>
            </a: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304800"/>
            <a:ext cx="8610600" cy="523220"/>
          </a:xfrm>
          <a:prstGeom prst="rect">
            <a:avLst/>
          </a:prstGeom>
        </p:spPr>
        <p:txBody>
          <a:bodyPr wrap="square">
            <a:spAutoFit/>
          </a:bodyPr>
          <a:lstStyle/>
          <a:p>
            <a:r>
              <a:rPr lang="en-US" sz="2800" dirty="0" smtClean="0">
                <a:solidFill>
                  <a:srgbClr val="231F20"/>
                </a:solidFill>
                <a:latin typeface="Arial" pitchFamily="34" charset="0"/>
                <a:ea typeface="Times New Roman" pitchFamily="18" charset="0"/>
                <a:cs typeface="Arial" pitchFamily="34" charset="0"/>
              </a:rPr>
              <a:t>Elements </a:t>
            </a:r>
            <a:r>
              <a:rPr lang="en-US" sz="2800" dirty="0" smtClean="0">
                <a:solidFill>
                  <a:srgbClr val="231F20"/>
                </a:solidFill>
                <a:latin typeface="Arial" pitchFamily="34" charset="0"/>
                <a:ea typeface="Times New Roman" pitchFamily="18" charset="0"/>
                <a:cs typeface="Arial" pitchFamily="34" charset="0"/>
              </a:rPr>
              <a:t>of the process of effective communication</a:t>
            </a:r>
            <a:endParaRPr lang="en-US" sz="2800" dirty="0"/>
          </a:p>
        </p:txBody>
      </p:sp>
      <p:sp>
        <p:nvSpPr>
          <p:cNvPr id="13313" name="Rectangle 1"/>
          <p:cNvSpPr>
            <a:spLocks noChangeArrowheads="1"/>
          </p:cNvSpPr>
          <p:nvPr/>
        </p:nvSpPr>
        <p:spPr bwMode="auto">
          <a:xfrm>
            <a:off x="228600" y="990600"/>
            <a:ext cx="86106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514350" marR="0" lvl="0" indent="-514350" algn="l" defTabSz="914400" rtl="0" eaLnBrk="1" fontAlgn="base" latinLnBrk="0" hangingPunct="1">
              <a:lnSpc>
                <a:spcPct val="100000"/>
              </a:lnSpc>
              <a:spcBef>
                <a:spcPct val="0"/>
              </a:spcBef>
              <a:spcAft>
                <a:spcPct val="0"/>
              </a:spcAft>
              <a:buClrTx/>
              <a:buSzTx/>
              <a:buFontTx/>
              <a:buAutoNum type="arabicPeriod"/>
              <a:tabLst/>
            </a:pPr>
            <a:r>
              <a:rPr kumimoji="0" lang="en-US" sz="3200" b="1" i="0" u="none" strike="noStrike" cap="none" normalizeH="0" baseline="0" dirty="0" smtClean="0">
                <a:ln>
                  <a:noFill/>
                </a:ln>
                <a:solidFill>
                  <a:srgbClr val="000000"/>
                </a:solidFill>
                <a:effectLst/>
                <a:latin typeface="unset" charset="0"/>
                <a:ea typeface="Times New Roman" pitchFamily="18" charset="0"/>
                <a:cs typeface="Arial" pitchFamily="34" charset="0"/>
              </a:rPr>
              <a:t>Sender</a:t>
            </a:r>
          </a:p>
          <a:p>
            <a:pPr marL="514350" marR="0" lvl="0" indent="-514350" algn="l" defTabSz="914400" rtl="0" eaLnBrk="1" fontAlgn="base" latinLnBrk="0" hangingPunct="1">
              <a:lnSpc>
                <a:spcPct val="100000"/>
              </a:lnSpc>
              <a:spcBef>
                <a:spcPct val="0"/>
              </a:spcBef>
              <a:spcAft>
                <a:spcPct val="0"/>
              </a:spcAft>
              <a:buClrTx/>
              <a:buSzTx/>
              <a:buFontTx/>
              <a:buAutoNum type="arabicPeriod"/>
              <a:tabLst/>
            </a:pP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The sender lays down the foundation of effective communication. The message is based on the idea and expression of the sender. Thus, the sender is the initiator of the communication. The sender is the one who encodes the idea that he wants to communicate in a message that can be understood by the receiver.</a:t>
            </a:r>
            <a:r>
              <a:rPr kumimoji="0" lang="en-US" sz="3200" b="0" i="0" u="none" strike="noStrike" cap="none" normalizeH="0" baseline="0" dirty="0" smtClean="0">
                <a:ln>
                  <a:noFill/>
                </a:ln>
                <a:solidFill>
                  <a:srgbClr val="231F20"/>
                </a:solidFill>
                <a:effectLst/>
                <a:latin typeface="Calibri"/>
                <a:ea typeface="Times New Roman" pitchFamily="18" charset="0"/>
                <a:cs typeface="Arial" pitchFamily="34" charset="0"/>
              </a:rPr>
              <a:t>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ChangeArrowheads="1"/>
          </p:cNvSpPr>
          <p:nvPr/>
        </p:nvSpPr>
        <p:spPr bwMode="auto">
          <a:xfrm>
            <a:off x="304800" y="1295400"/>
            <a:ext cx="85344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000000"/>
                </a:solidFill>
                <a:effectLst/>
                <a:latin typeface="unset" charset="0"/>
                <a:ea typeface="Times New Roman" pitchFamily="18" charset="0"/>
                <a:cs typeface="Arial" pitchFamily="34" charset="0"/>
              </a:rPr>
              <a:t>2. Message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The message is the idea, thought, speech, symbol, sign, gesture, etc, that is to be communicated to the receiver by the sender. The mode in which the message will be encoded is decided by the sender based on the nature and type of information. it can be both verbal and nonverbal in nature.</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Rectangle 3"/>
          <p:cNvSpPr/>
          <p:nvPr/>
        </p:nvSpPr>
        <p:spPr>
          <a:xfrm>
            <a:off x="228600" y="304800"/>
            <a:ext cx="8610600" cy="523220"/>
          </a:xfrm>
          <a:prstGeom prst="rect">
            <a:avLst/>
          </a:prstGeom>
        </p:spPr>
        <p:txBody>
          <a:bodyPr wrap="square">
            <a:spAutoFit/>
          </a:bodyPr>
          <a:lstStyle/>
          <a:p>
            <a:r>
              <a:rPr lang="en-US" sz="2800" dirty="0" smtClean="0">
                <a:solidFill>
                  <a:srgbClr val="231F20"/>
                </a:solidFill>
                <a:latin typeface="Arial" pitchFamily="34" charset="0"/>
                <a:ea typeface="Times New Roman" pitchFamily="18" charset="0"/>
                <a:cs typeface="Arial" pitchFamily="34" charset="0"/>
              </a:rPr>
              <a:t>Elements </a:t>
            </a:r>
            <a:r>
              <a:rPr lang="en-US" sz="2800" dirty="0" smtClean="0">
                <a:solidFill>
                  <a:srgbClr val="231F20"/>
                </a:solidFill>
                <a:latin typeface="Arial" pitchFamily="34" charset="0"/>
                <a:ea typeface="Times New Roman" pitchFamily="18" charset="0"/>
                <a:cs typeface="Arial" pitchFamily="34" charset="0"/>
              </a:rPr>
              <a:t>of the process of effective communication</a:t>
            </a: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ChangeArrowheads="1"/>
          </p:cNvSpPr>
          <p:nvPr/>
        </p:nvSpPr>
        <p:spPr bwMode="auto">
          <a:xfrm>
            <a:off x="228600" y="1447800"/>
            <a:ext cx="8382000"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rgbClr val="000000"/>
                </a:solidFill>
                <a:effectLst/>
                <a:latin typeface="unset" charset="0"/>
                <a:ea typeface="Times New Roman" pitchFamily="18" charset="0"/>
                <a:cs typeface="Arial" pitchFamily="34" charset="0"/>
              </a:rPr>
              <a:t>3. Encoding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Encoding is the process in which the target idea is transformed into a medium so that it can be communicated to the receiver. encoding is a very important step in the process of communication that if went wrong, can disrupt the whole process of communication.</a:t>
            </a: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Rectangle 3"/>
          <p:cNvSpPr/>
          <p:nvPr/>
        </p:nvSpPr>
        <p:spPr>
          <a:xfrm>
            <a:off x="228600" y="304800"/>
            <a:ext cx="8610600" cy="523220"/>
          </a:xfrm>
          <a:prstGeom prst="rect">
            <a:avLst/>
          </a:prstGeom>
        </p:spPr>
        <p:txBody>
          <a:bodyPr wrap="square">
            <a:spAutoFit/>
          </a:bodyPr>
          <a:lstStyle/>
          <a:p>
            <a:r>
              <a:rPr lang="en-US" sz="2800" dirty="0" smtClean="0">
                <a:solidFill>
                  <a:srgbClr val="231F20"/>
                </a:solidFill>
                <a:latin typeface="Arial" pitchFamily="34" charset="0"/>
                <a:ea typeface="Times New Roman" pitchFamily="18" charset="0"/>
                <a:cs typeface="Arial" pitchFamily="34" charset="0"/>
              </a:rPr>
              <a:t>Elements </a:t>
            </a:r>
            <a:r>
              <a:rPr lang="en-US" sz="2800" dirty="0" smtClean="0">
                <a:solidFill>
                  <a:srgbClr val="231F20"/>
                </a:solidFill>
                <a:latin typeface="Arial" pitchFamily="34" charset="0"/>
                <a:ea typeface="Times New Roman" pitchFamily="18" charset="0"/>
                <a:cs typeface="Arial" pitchFamily="34" charset="0"/>
              </a:rPr>
              <a:t>of the process of effective communication</a:t>
            </a:r>
            <a:endParaRPr 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ChangeArrowheads="1"/>
          </p:cNvSpPr>
          <p:nvPr/>
        </p:nvSpPr>
        <p:spPr bwMode="auto">
          <a:xfrm>
            <a:off x="304800" y="1219200"/>
            <a:ext cx="82296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000000"/>
                </a:solidFill>
                <a:effectLst/>
                <a:latin typeface="unset" charset="0"/>
                <a:ea typeface="Times New Roman" pitchFamily="18" charset="0"/>
                <a:cs typeface="Arial" pitchFamily="34" charset="0"/>
              </a:rPr>
              <a:t>4. Channel</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The channel is the mode or medium through which the message flows or is transmitted to the receiver. The channel is the mode through which the sender and receiver are connected and the message flows through it. The choice of a proper channel is paramount considering the advantages and disadvantages of each channel.</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Rectangle 3"/>
          <p:cNvSpPr/>
          <p:nvPr/>
        </p:nvSpPr>
        <p:spPr>
          <a:xfrm>
            <a:off x="228600" y="304800"/>
            <a:ext cx="8610600" cy="523220"/>
          </a:xfrm>
          <a:prstGeom prst="rect">
            <a:avLst/>
          </a:prstGeom>
        </p:spPr>
        <p:txBody>
          <a:bodyPr wrap="square">
            <a:spAutoFit/>
          </a:bodyPr>
          <a:lstStyle/>
          <a:p>
            <a:r>
              <a:rPr lang="en-US" sz="2800" dirty="0" smtClean="0">
                <a:solidFill>
                  <a:srgbClr val="231F20"/>
                </a:solidFill>
                <a:latin typeface="Arial" pitchFamily="34" charset="0"/>
                <a:ea typeface="Times New Roman" pitchFamily="18" charset="0"/>
                <a:cs typeface="Arial" pitchFamily="34" charset="0"/>
              </a:rPr>
              <a:t>Elements </a:t>
            </a:r>
            <a:r>
              <a:rPr lang="en-US" sz="2800" dirty="0" smtClean="0">
                <a:solidFill>
                  <a:srgbClr val="231F20"/>
                </a:solidFill>
                <a:latin typeface="Arial" pitchFamily="34" charset="0"/>
                <a:ea typeface="Times New Roman" pitchFamily="18" charset="0"/>
                <a:cs typeface="Arial" pitchFamily="34" charset="0"/>
              </a:rPr>
              <a:t>of the process of effective communication</a:t>
            </a:r>
            <a:endParaRPr 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ChangeArrowheads="1"/>
          </p:cNvSpPr>
          <p:nvPr/>
        </p:nvSpPr>
        <p:spPr bwMode="auto">
          <a:xfrm>
            <a:off x="304800" y="1066800"/>
            <a:ext cx="84582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rgbClr val="000000"/>
                </a:solidFill>
                <a:effectLst/>
                <a:latin typeface="unset" charset="0"/>
                <a:ea typeface="Times New Roman" pitchFamily="18" charset="0"/>
                <a:cs typeface="Arial" pitchFamily="34" charset="0"/>
              </a:rPr>
              <a:t>5. Receiver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The receiver is the person for whom the message was intended. The receiver should be an active listener so that he can well interpret the meaning of the message. The receiver needs to correctly comprehend the message based on his knowledge, experience, and skills.</a:t>
            </a: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Rectangle 3"/>
          <p:cNvSpPr/>
          <p:nvPr/>
        </p:nvSpPr>
        <p:spPr>
          <a:xfrm>
            <a:off x="228600" y="304800"/>
            <a:ext cx="8610600" cy="523220"/>
          </a:xfrm>
          <a:prstGeom prst="rect">
            <a:avLst/>
          </a:prstGeom>
        </p:spPr>
        <p:txBody>
          <a:bodyPr wrap="square">
            <a:spAutoFit/>
          </a:bodyPr>
          <a:lstStyle/>
          <a:p>
            <a:r>
              <a:rPr lang="en-US" sz="2800" dirty="0" smtClean="0">
                <a:solidFill>
                  <a:srgbClr val="231F20"/>
                </a:solidFill>
                <a:latin typeface="Arial" pitchFamily="34" charset="0"/>
                <a:ea typeface="Times New Roman" pitchFamily="18" charset="0"/>
                <a:cs typeface="Arial" pitchFamily="34" charset="0"/>
              </a:rPr>
              <a:t>Elements </a:t>
            </a:r>
            <a:r>
              <a:rPr lang="en-US" sz="2800" dirty="0" smtClean="0">
                <a:solidFill>
                  <a:srgbClr val="231F20"/>
                </a:solidFill>
                <a:latin typeface="Arial" pitchFamily="34" charset="0"/>
                <a:ea typeface="Times New Roman" pitchFamily="18" charset="0"/>
                <a:cs typeface="Arial" pitchFamily="34" charset="0"/>
              </a:rPr>
              <a:t>of the process of effective communication</a:t>
            </a:r>
            <a:endParaRPr lang="en-US"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ChangeArrowheads="1"/>
          </p:cNvSpPr>
          <p:nvPr/>
        </p:nvSpPr>
        <p:spPr bwMode="auto">
          <a:xfrm>
            <a:off x="304800" y="1143000"/>
            <a:ext cx="86106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0" b="1" i="0" u="none" strike="noStrike" cap="none" normalizeH="0" baseline="0" dirty="0" smtClean="0">
                <a:ln>
                  <a:noFill/>
                </a:ln>
                <a:solidFill>
                  <a:srgbClr val="000000"/>
                </a:solidFill>
                <a:effectLst/>
                <a:latin typeface="unset" charset="0"/>
                <a:ea typeface="Times New Roman" pitchFamily="18" charset="0"/>
                <a:cs typeface="Arial" pitchFamily="34" charset="0"/>
              </a:rPr>
              <a:t>6. Decoding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40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Decoding is done by the receiver who interprets the underlying meaning of the message. The receiver comprehends the message and tries to understand it most effectively.</a:t>
            </a:r>
            <a:endParaRPr kumimoji="0" lang="en-US" sz="40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Rectangle 3"/>
          <p:cNvSpPr/>
          <p:nvPr/>
        </p:nvSpPr>
        <p:spPr>
          <a:xfrm>
            <a:off x="228600" y="304800"/>
            <a:ext cx="8610600" cy="523220"/>
          </a:xfrm>
          <a:prstGeom prst="rect">
            <a:avLst/>
          </a:prstGeom>
        </p:spPr>
        <p:txBody>
          <a:bodyPr wrap="square">
            <a:spAutoFit/>
          </a:bodyPr>
          <a:lstStyle/>
          <a:p>
            <a:r>
              <a:rPr lang="en-US" sz="2800" dirty="0" smtClean="0">
                <a:solidFill>
                  <a:srgbClr val="231F20"/>
                </a:solidFill>
                <a:latin typeface="Arial" pitchFamily="34" charset="0"/>
                <a:ea typeface="Times New Roman" pitchFamily="18" charset="0"/>
                <a:cs typeface="Arial" pitchFamily="34" charset="0"/>
              </a:rPr>
              <a:t>Elements </a:t>
            </a:r>
            <a:r>
              <a:rPr lang="en-US" sz="2800" dirty="0" smtClean="0">
                <a:solidFill>
                  <a:srgbClr val="231F20"/>
                </a:solidFill>
                <a:latin typeface="Arial" pitchFamily="34" charset="0"/>
                <a:ea typeface="Times New Roman" pitchFamily="18" charset="0"/>
                <a:cs typeface="Arial" pitchFamily="34" charset="0"/>
              </a:rPr>
              <a:t>of the process of effective communication</a:t>
            </a:r>
            <a:endParaRPr lang="en-US" sz="2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ChangeArrowheads="1"/>
          </p:cNvSpPr>
          <p:nvPr/>
        </p:nvSpPr>
        <p:spPr bwMode="auto">
          <a:xfrm>
            <a:off x="228600" y="1447800"/>
            <a:ext cx="84582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000000"/>
                </a:solidFill>
                <a:effectLst/>
                <a:latin typeface="unset" charset="0"/>
                <a:ea typeface="Times New Roman" pitchFamily="18" charset="0"/>
                <a:cs typeface="Arial" pitchFamily="34" charset="0"/>
              </a:rPr>
              <a:t>7. Feedback</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Feedback is the end aspect of communication. Feedback is the response of the receiver that he sends to the sender in connection with the message. Feedback makes sure that the communication is effective and that the messages are properly interpreted and understood by the receiver</a:t>
            </a:r>
            <a:r>
              <a:rPr kumimoji="0" lang="en-US" sz="3200" b="0" i="0" u="none" strike="noStrike" cap="none" normalizeH="0" baseline="0" dirty="0" smtClean="0">
                <a:ln>
                  <a:noFill/>
                </a:ln>
                <a:solidFill>
                  <a:schemeClr val="tx1"/>
                </a:solidFill>
                <a:effectLst/>
                <a:latin typeface="Arial" pitchFamily="34" charset="0"/>
                <a:cs typeface="Arial" pitchFamily="34" charset="0"/>
              </a:rPr>
              <a:t> </a:t>
            </a:r>
          </a:p>
        </p:txBody>
      </p:sp>
      <p:sp>
        <p:nvSpPr>
          <p:cNvPr id="4" name="Rectangle 3"/>
          <p:cNvSpPr/>
          <p:nvPr/>
        </p:nvSpPr>
        <p:spPr>
          <a:xfrm>
            <a:off x="228600" y="304800"/>
            <a:ext cx="8610600" cy="523220"/>
          </a:xfrm>
          <a:prstGeom prst="rect">
            <a:avLst/>
          </a:prstGeom>
        </p:spPr>
        <p:txBody>
          <a:bodyPr wrap="square">
            <a:spAutoFit/>
          </a:bodyPr>
          <a:lstStyle/>
          <a:p>
            <a:r>
              <a:rPr lang="en-US" sz="2800" dirty="0" smtClean="0">
                <a:solidFill>
                  <a:srgbClr val="231F20"/>
                </a:solidFill>
                <a:latin typeface="Arial" pitchFamily="34" charset="0"/>
                <a:ea typeface="Times New Roman" pitchFamily="18" charset="0"/>
                <a:cs typeface="Arial" pitchFamily="34" charset="0"/>
              </a:rPr>
              <a:t>Elements </a:t>
            </a:r>
            <a:r>
              <a:rPr lang="en-US" sz="2800" dirty="0" smtClean="0">
                <a:solidFill>
                  <a:srgbClr val="231F20"/>
                </a:solidFill>
                <a:latin typeface="Arial" pitchFamily="34" charset="0"/>
                <a:ea typeface="Times New Roman" pitchFamily="18" charset="0"/>
                <a:cs typeface="Arial" pitchFamily="34" charset="0"/>
              </a:rPr>
              <a:t>of the process of effective communication</a:t>
            </a:r>
            <a:endParaRPr lang="en-US" sz="2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457200" y="1066800"/>
            <a:ext cx="86868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sng" strike="noStrike" cap="none" normalizeH="0" baseline="0" dirty="0" smtClean="0">
                <a:ln>
                  <a:noFill/>
                </a:ln>
                <a:solidFill>
                  <a:srgbClr val="000000"/>
                </a:solidFill>
                <a:effectLst/>
                <a:latin typeface="unset" charset="0"/>
                <a:ea typeface="Times New Roman" pitchFamily="18" charset="0"/>
                <a:cs typeface="Arial" pitchFamily="34" charset="0"/>
              </a:rPr>
              <a:t>Conclusion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As a professional you need to constantly update yourself to build better communication skills. Apart from professional life, effective communication can also empower your personal life</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819400"/>
            <a:ext cx="8534400" cy="523220"/>
          </a:xfrm>
          <a:prstGeom prst="rect">
            <a:avLst/>
          </a:prstGeom>
        </p:spPr>
        <p:txBody>
          <a:bodyPr wrap="square">
            <a:spAutoFit/>
          </a:bodyPr>
          <a:lstStyle/>
          <a:p>
            <a:pPr algn="ctr"/>
            <a:r>
              <a:rPr lang="en-US" sz="2800" b="1" dirty="0" smtClean="0"/>
              <a:t>Thank You</a:t>
            </a:r>
            <a:endParaRPr lang="en-US" sz="2800" b="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468</TotalTime>
  <Words>1325</Words>
  <Application>Microsoft Office PowerPoint</Application>
  <PresentationFormat>On-screen Show (4:3)</PresentationFormat>
  <Paragraphs>148</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COMMUNICATION</vt:lpstr>
      <vt:lpstr>Communication ?</vt:lpstr>
      <vt:lpstr>What is Effective Communication? </vt:lpstr>
      <vt:lpstr>Slide 4</vt:lpstr>
      <vt:lpstr>Slide 5</vt:lpstr>
      <vt:lpstr>Slide 6</vt:lpstr>
      <vt:lpstr>Slide 7</vt:lpstr>
      <vt:lpstr> It brings people together and helps build and maintain relationships.  It encourages the development of building trust with each other.  It helps to transform a group of people or a team into an effective unit.  It gets your message across and helps to establish an understanding with your listeners.  It encourages people to become more innovative so that they can be productive.  It helps to increase accountability in a person so that it can increase the workflow of a particular process or unit.  </vt:lpstr>
      <vt:lpstr>Effective Communication in Workplace </vt:lpstr>
      <vt:lpstr>Effective Communication in Personal Life </vt:lpstr>
      <vt:lpstr>What is effective communication skill? </vt:lpstr>
      <vt:lpstr>What are the barriers to communication?</vt:lpstr>
      <vt:lpstr>What is good for effective communication? </vt:lpstr>
      <vt:lpstr>7 C's of Effective Communication </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&amp;  TEAM BUILDING</dc:title>
  <dc:creator>manojp</dc:creator>
  <cp:lastModifiedBy>manojp</cp:lastModifiedBy>
  <cp:revision>67</cp:revision>
  <dcterms:created xsi:type="dcterms:W3CDTF">2023-07-28T08:17:29Z</dcterms:created>
  <dcterms:modified xsi:type="dcterms:W3CDTF">2023-07-29T13:41:22Z</dcterms:modified>
</cp:coreProperties>
</file>